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58" r:id="rId4"/>
    <p:sldId id="260" r:id="rId5"/>
    <p:sldId id="261" r:id="rId6"/>
    <p:sldId id="262" r:id="rId7"/>
    <p:sldId id="263" r:id="rId8"/>
    <p:sldId id="264" r:id="rId9"/>
    <p:sldId id="265" r:id="rId10"/>
    <p:sldId id="266" r:id="rId11"/>
    <p:sldId id="267" r:id="rId12"/>
    <p:sldId id="270" r:id="rId13"/>
    <p:sldId id="272" r:id="rId14"/>
    <p:sldId id="268" r:id="rId15"/>
    <p:sldId id="269" r:id="rId16"/>
    <p:sldId id="271" r:id="rId17"/>
    <p:sldId id="273" r:id="rId18"/>
    <p:sldId id="274" r:id="rId19"/>
    <p:sldId id="275" r:id="rId20"/>
    <p:sldId id="256" r:id="rId21"/>
  </p:sldIdLst>
  <p:sldSz cx="9144000" cy="6858000" type="screen4x3"/>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94660" autoAdjust="0"/>
  </p:normalViewPr>
  <p:slideViewPr>
    <p:cSldViewPr>
      <p:cViewPr varScale="1">
        <p:scale>
          <a:sx n="79" d="100"/>
          <a:sy n="79" d="100"/>
        </p:scale>
        <p:origin x="-56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10/18/2012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10/18/2012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10/18/2012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10/18/2012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3.xml"/><Relationship Id="rId7" Type="http://schemas.openxmlformats.org/officeDocument/2006/relationships/slide" Target="slide18.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4.xml"/><Relationship Id="rId4" Type="http://schemas.openxmlformats.org/officeDocument/2006/relationships/slide" Target="slide9.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18.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12.xml"/></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3581400" cy="1200329"/>
          </a:xfrm>
          <a:custGeom>
            <a:avLst/>
            <a:gdLst>
              <a:gd name="connsiteX0" fmla="*/ 0 w 3581400"/>
              <a:gd name="connsiteY0" fmla="*/ 0 h 1200329"/>
              <a:gd name="connsiteX1" fmla="*/ 3581400 w 3581400"/>
              <a:gd name="connsiteY1" fmla="*/ 0 h 1200329"/>
              <a:gd name="connsiteX2" fmla="*/ 3581400 w 3581400"/>
              <a:gd name="connsiteY2" fmla="*/ 1200329 h 1200329"/>
              <a:gd name="connsiteX3" fmla="*/ 0 w 3581400"/>
              <a:gd name="connsiteY3" fmla="*/ 1200329 h 1200329"/>
              <a:gd name="connsiteX4" fmla="*/ 0 w 3581400"/>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1400" h="1200329">
                <a:moveTo>
                  <a:pt x="0" y="0"/>
                </a:moveTo>
                <a:lnTo>
                  <a:pt x="3581400" y="0"/>
                </a:lnTo>
                <a:lnTo>
                  <a:pt x="3581400" y="1200329"/>
                </a:lnTo>
                <a:lnTo>
                  <a:pt x="0" y="1200329"/>
                </a:lnTo>
                <a:lnTo>
                  <a:pt x="0" y="0"/>
                </a:lnTo>
                <a:close/>
              </a:path>
            </a:pathLst>
          </a:custGeom>
          <a:noFill/>
          <a:effectLst/>
        </p:spPr>
        <p:txBody>
          <a:bodyPr wrap="square" lIns="91440" tIns="45720" rIns="91440" bIns="45720">
            <a:spAutoFit/>
          </a:bodyPr>
          <a:lstStyle/>
          <a:p>
            <a:pPr algn="ctr"/>
            <a:r>
              <a:rPr lang="en-US" sz="7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Contents</a:t>
            </a:r>
            <a:endParaRPr lang="en-US" sz="7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Freeform 2">
            <a:hlinkClick r:id="rId2" action="ppaction://hlinksldjump"/>
          </p:cNvPr>
          <p:cNvSpPr/>
          <p:nvPr/>
        </p:nvSpPr>
        <p:spPr>
          <a:xfrm>
            <a:off x="0" y="1447800"/>
            <a:ext cx="2895600" cy="400110"/>
          </a:xfrm>
          <a:custGeom>
            <a:avLst/>
            <a:gdLst>
              <a:gd name="connsiteX0" fmla="*/ 0 w 2667000"/>
              <a:gd name="connsiteY0" fmla="*/ 0 h 369332"/>
              <a:gd name="connsiteX1" fmla="*/ 2667000 w 2667000"/>
              <a:gd name="connsiteY1" fmla="*/ 0 h 369332"/>
              <a:gd name="connsiteX2" fmla="*/ 2667000 w 2667000"/>
              <a:gd name="connsiteY2" fmla="*/ 369332 h 369332"/>
              <a:gd name="connsiteX3" fmla="*/ 0 w 2667000"/>
              <a:gd name="connsiteY3" fmla="*/ 369332 h 369332"/>
              <a:gd name="connsiteX4" fmla="*/ 0 w 26670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00" h="369332">
                <a:moveTo>
                  <a:pt x="0" y="0"/>
                </a:moveTo>
                <a:lnTo>
                  <a:pt x="2667000" y="0"/>
                </a:lnTo>
                <a:lnTo>
                  <a:pt x="2667000" y="369332"/>
                </a:lnTo>
                <a:lnTo>
                  <a:pt x="0" y="369332"/>
                </a:lnTo>
                <a:lnTo>
                  <a:pt x="0" y="0"/>
                </a:lnTo>
                <a:close/>
              </a:path>
            </a:pathLst>
          </a:custGeom>
          <a:noFill/>
          <a:effectLst/>
        </p:spPr>
        <p:txBody>
          <a:bodyPr wrap="square" lIns="91440" tIns="45720" rIns="91440" bIns="45720">
            <a:spAutoFit/>
          </a:bodyPr>
          <a:lstStyle/>
          <a:p>
            <a:r>
              <a:rPr lang="en-US" sz="20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Mediator Startup – slide 2</a:t>
            </a:r>
            <a:endParaRPr lang="en-US" sz="20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5" name="Freeform 4">
            <a:hlinkClick r:id="rId3" action="ppaction://hlinksldjump"/>
          </p:cNvPr>
          <p:cNvSpPr/>
          <p:nvPr/>
        </p:nvSpPr>
        <p:spPr>
          <a:xfrm>
            <a:off x="0" y="2209800"/>
            <a:ext cx="2895600" cy="400110"/>
          </a:xfrm>
          <a:custGeom>
            <a:avLst/>
            <a:gdLst>
              <a:gd name="connsiteX0" fmla="*/ 0 w 2667000"/>
              <a:gd name="connsiteY0" fmla="*/ 0 h 369332"/>
              <a:gd name="connsiteX1" fmla="*/ 2667000 w 2667000"/>
              <a:gd name="connsiteY1" fmla="*/ 0 h 369332"/>
              <a:gd name="connsiteX2" fmla="*/ 2667000 w 2667000"/>
              <a:gd name="connsiteY2" fmla="*/ 369332 h 369332"/>
              <a:gd name="connsiteX3" fmla="*/ 0 w 2667000"/>
              <a:gd name="connsiteY3" fmla="*/ 369332 h 369332"/>
              <a:gd name="connsiteX4" fmla="*/ 0 w 26670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00" h="369332">
                <a:moveTo>
                  <a:pt x="0" y="0"/>
                </a:moveTo>
                <a:lnTo>
                  <a:pt x="2667000" y="0"/>
                </a:lnTo>
                <a:lnTo>
                  <a:pt x="2667000" y="369332"/>
                </a:lnTo>
                <a:lnTo>
                  <a:pt x="0" y="369332"/>
                </a:lnTo>
                <a:lnTo>
                  <a:pt x="0" y="0"/>
                </a:lnTo>
                <a:close/>
              </a:path>
            </a:pathLst>
          </a:custGeom>
          <a:noFill/>
          <a:effectLst/>
        </p:spPr>
        <p:txBody>
          <a:bodyPr wrap="square" lIns="91440" tIns="45720" rIns="91440" bIns="45720">
            <a:spAutoFit/>
          </a:bodyPr>
          <a:lstStyle/>
          <a:p>
            <a:r>
              <a:rPr lang="en-US" sz="20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The Toolbars – slide 3 - 8</a:t>
            </a:r>
            <a:endParaRPr lang="en-US" sz="20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6" name="Freeform 5">
            <a:hlinkClick r:id="rId4" action="ppaction://hlinksldjump"/>
          </p:cNvPr>
          <p:cNvSpPr/>
          <p:nvPr/>
        </p:nvSpPr>
        <p:spPr>
          <a:xfrm>
            <a:off x="0" y="2945905"/>
            <a:ext cx="4114800" cy="400110"/>
          </a:xfrm>
          <a:custGeom>
            <a:avLst/>
            <a:gdLst>
              <a:gd name="connsiteX0" fmla="*/ 0 w 2667000"/>
              <a:gd name="connsiteY0" fmla="*/ 0 h 369332"/>
              <a:gd name="connsiteX1" fmla="*/ 2667000 w 2667000"/>
              <a:gd name="connsiteY1" fmla="*/ 0 h 369332"/>
              <a:gd name="connsiteX2" fmla="*/ 2667000 w 2667000"/>
              <a:gd name="connsiteY2" fmla="*/ 369332 h 369332"/>
              <a:gd name="connsiteX3" fmla="*/ 0 w 2667000"/>
              <a:gd name="connsiteY3" fmla="*/ 369332 h 369332"/>
              <a:gd name="connsiteX4" fmla="*/ 0 w 26670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00" h="369332">
                <a:moveTo>
                  <a:pt x="0" y="0"/>
                </a:moveTo>
                <a:lnTo>
                  <a:pt x="2667000" y="0"/>
                </a:lnTo>
                <a:lnTo>
                  <a:pt x="2667000" y="369332"/>
                </a:lnTo>
                <a:lnTo>
                  <a:pt x="0" y="369332"/>
                </a:lnTo>
                <a:lnTo>
                  <a:pt x="0" y="0"/>
                </a:lnTo>
                <a:close/>
              </a:path>
            </a:pathLst>
          </a:custGeom>
          <a:noFill/>
          <a:effectLst/>
        </p:spPr>
        <p:txBody>
          <a:bodyPr wrap="square" lIns="91440" tIns="45720" rIns="91440" bIns="45720">
            <a:spAutoFit/>
          </a:bodyPr>
          <a:lstStyle/>
          <a:p>
            <a:r>
              <a:rPr lang="en-US"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Controls – slide 9 – 11</a:t>
            </a:r>
          </a:p>
        </p:txBody>
      </p:sp>
      <p:sp>
        <p:nvSpPr>
          <p:cNvPr id="7" name="Freeform 6">
            <a:hlinkClick r:id="rId5" action="ppaction://hlinksldjump"/>
          </p:cNvPr>
          <p:cNvSpPr/>
          <p:nvPr/>
        </p:nvSpPr>
        <p:spPr>
          <a:xfrm>
            <a:off x="0" y="4439127"/>
            <a:ext cx="3733800" cy="400110"/>
          </a:xfrm>
          <a:custGeom>
            <a:avLst/>
            <a:gdLst>
              <a:gd name="connsiteX0" fmla="*/ 0 w 2667000"/>
              <a:gd name="connsiteY0" fmla="*/ 0 h 369332"/>
              <a:gd name="connsiteX1" fmla="*/ 2667000 w 2667000"/>
              <a:gd name="connsiteY1" fmla="*/ 0 h 369332"/>
              <a:gd name="connsiteX2" fmla="*/ 2667000 w 2667000"/>
              <a:gd name="connsiteY2" fmla="*/ 369332 h 369332"/>
              <a:gd name="connsiteX3" fmla="*/ 0 w 2667000"/>
              <a:gd name="connsiteY3" fmla="*/ 369332 h 369332"/>
              <a:gd name="connsiteX4" fmla="*/ 0 w 26670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00" h="369332">
                <a:moveTo>
                  <a:pt x="0" y="0"/>
                </a:moveTo>
                <a:lnTo>
                  <a:pt x="2667000" y="0"/>
                </a:lnTo>
                <a:lnTo>
                  <a:pt x="2667000" y="369332"/>
                </a:lnTo>
                <a:lnTo>
                  <a:pt x="0" y="369332"/>
                </a:lnTo>
                <a:lnTo>
                  <a:pt x="0" y="0"/>
                </a:lnTo>
                <a:close/>
              </a:path>
            </a:pathLst>
          </a:custGeom>
          <a:noFill/>
          <a:effectLst/>
        </p:spPr>
        <p:txBody>
          <a:bodyPr wrap="square" lIns="91440" tIns="45720" rIns="91440" bIns="45720">
            <a:spAutoFit/>
          </a:bodyPr>
          <a:lstStyle/>
          <a:p>
            <a:r>
              <a:rPr lang="en-US" sz="2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Animations – slide 14 – 17</a:t>
            </a:r>
          </a:p>
        </p:txBody>
      </p:sp>
      <p:sp>
        <p:nvSpPr>
          <p:cNvPr id="8" name="Freeform 7">
            <a:hlinkClick r:id="rId6" action="ppaction://hlinksldjump"/>
          </p:cNvPr>
          <p:cNvSpPr/>
          <p:nvPr/>
        </p:nvSpPr>
        <p:spPr>
          <a:xfrm>
            <a:off x="0" y="3702885"/>
            <a:ext cx="4419600" cy="400110"/>
          </a:xfrm>
          <a:custGeom>
            <a:avLst/>
            <a:gdLst>
              <a:gd name="connsiteX0" fmla="*/ 0 w 2667000"/>
              <a:gd name="connsiteY0" fmla="*/ 0 h 369332"/>
              <a:gd name="connsiteX1" fmla="*/ 2667000 w 2667000"/>
              <a:gd name="connsiteY1" fmla="*/ 0 h 369332"/>
              <a:gd name="connsiteX2" fmla="*/ 2667000 w 2667000"/>
              <a:gd name="connsiteY2" fmla="*/ 369332 h 369332"/>
              <a:gd name="connsiteX3" fmla="*/ 0 w 2667000"/>
              <a:gd name="connsiteY3" fmla="*/ 369332 h 369332"/>
              <a:gd name="connsiteX4" fmla="*/ 0 w 26670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00" h="369332">
                <a:moveTo>
                  <a:pt x="0" y="0"/>
                </a:moveTo>
                <a:lnTo>
                  <a:pt x="2667000" y="0"/>
                </a:lnTo>
                <a:lnTo>
                  <a:pt x="2667000" y="369332"/>
                </a:lnTo>
                <a:lnTo>
                  <a:pt x="0" y="369332"/>
                </a:lnTo>
                <a:lnTo>
                  <a:pt x="0" y="0"/>
                </a:lnTo>
                <a:close/>
              </a:path>
            </a:pathLst>
          </a:custGeom>
          <a:noFill/>
          <a:effectLst/>
        </p:spPr>
        <p:txBody>
          <a:bodyPr wrap="square" lIns="91440" tIns="45720" rIns="91440" bIns="45720">
            <a:spAutoFit/>
          </a:bodyPr>
          <a:lstStyle/>
          <a:p>
            <a:r>
              <a:rPr lang="en-US" sz="2000" b="1" spc="50" dirty="0" smtClean="0">
                <a:ln w="12700" cmpd="sng">
                  <a:solidFill>
                    <a:srgbClr val="00B050"/>
                  </a:solidFill>
                  <a:prstDash val="solid"/>
                </a:ln>
                <a:solidFill>
                  <a:schemeClr val="accent6">
                    <a:tint val="1000"/>
                  </a:schemeClr>
                </a:solidFill>
                <a:effectLst>
                  <a:glow rad="53100">
                    <a:srgbClr val="00B050">
                      <a:alpha val="30000"/>
                    </a:srgbClr>
                  </a:glow>
                </a:effectLst>
              </a:rPr>
              <a:t>Interactivity – slide 12 – 13</a:t>
            </a:r>
            <a:endParaRPr lang="en-US"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9" name="Freeform 8">
            <a:hlinkClick r:id="rId7" action="ppaction://hlinksldjump"/>
          </p:cNvPr>
          <p:cNvSpPr/>
          <p:nvPr/>
        </p:nvSpPr>
        <p:spPr>
          <a:xfrm>
            <a:off x="0" y="5182674"/>
            <a:ext cx="3733800" cy="400110"/>
          </a:xfrm>
          <a:custGeom>
            <a:avLst/>
            <a:gdLst>
              <a:gd name="connsiteX0" fmla="*/ 0 w 2667000"/>
              <a:gd name="connsiteY0" fmla="*/ 0 h 369332"/>
              <a:gd name="connsiteX1" fmla="*/ 2667000 w 2667000"/>
              <a:gd name="connsiteY1" fmla="*/ 0 h 369332"/>
              <a:gd name="connsiteX2" fmla="*/ 2667000 w 2667000"/>
              <a:gd name="connsiteY2" fmla="*/ 369332 h 369332"/>
              <a:gd name="connsiteX3" fmla="*/ 0 w 2667000"/>
              <a:gd name="connsiteY3" fmla="*/ 369332 h 369332"/>
              <a:gd name="connsiteX4" fmla="*/ 0 w 26670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00" h="369332">
                <a:moveTo>
                  <a:pt x="0" y="0"/>
                </a:moveTo>
                <a:lnTo>
                  <a:pt x="2667000" y="0"/>
                </a:lnTo>
                <a:lnTo>
                  <a:pt x="2667000" y="369332"/>
                </a:lnTo>
                <a:lnTo>
                  <a:pt x="0" y="369332"/>
                </a:lnTo>
                <a:lnTo>
                  <a:pt x="0" y="0"/>
                </a:lnTo>
                <a:close/>
              </a:path>
            </a:pathLst>
          </a:custGeom>
          <a:noFill/>
          <a:effectLst/>
        </p:spPr>
        <p:txBody>
          <a:bodyPr wrap="square" lIns="91440" tIns="45720" rIns="91440" bIns="45720">
            <a:spAutoFit/>
          </a:bodyPr>
          <a:lstStyle/>
          <a:p>
            <a:r>
              <a:rPr lang="en-US" sz="2000" b="1" dirty="0" smtClean="0">
                <a:ln w="18000">
                  <a:solidFill>
                    <a:srgbClr val="7030A0"/>
                  </a:solidFill>
                  <a:prstDash val="solid"/>
                  <a:miter lim="800000"/>
                </a:ln>
                <a:noFill/>
                <a:effectLst>
                  <a:outerShdw blurRad="25500" dist="23000" dir="7020000" algn="tl">
                    <a:srgbClr val="000000">
                      <a:alpha val="50000"/>
                    </a:srgbClr>
                  </a:outerShdw>
                </a:effectLst>
              </a:rPr>
              <a:t>Bezier Tool – slide 18 – 19</a:t>
            </a:r>
          </a:p>
        </p:txBody>
      </p:sp>
      <p:sp>
        <p:nvSpPr>
          <p:cNvPr id="10" name="Freeform 9">
            <a:hlinkClick r:id="rId8" action="ppaction://hlinksldjump"/>
          </p:cNvPr>
          <p:cNvSpPr/>
          <p:nvPr/>
        </p:nvSpPr>
        <p:spPr>
          <a:xfrm>
            <a:off x="0" y="5924490"/>
            <a:ext cx="2895600" cy="400110"/>
          </a:xfrm>
          <a:custGeom>
            <a:avLst/>
            <a:gdLst>
              <a:gd name="connsiteX0" fmla="*/ 0 w 2667000"/>
              <a:gd name="connsiteY0" fmla="*/ 0 h 369332"/>
              <a:gd name="connsiteX1" fmla="*/ 2667000 w 2667000"/>
              <a:gd name="connsiteY1" fmla="*/ 0 h 369332"/>
              <a:gd name="connsiteX2" fmla="*/ 2667000 w 2667000"/>
              <a:gd name="connsiteY2" fmla="*/ 369332 h 369332"/>
              <a:gd name="connsiteX3" fmla="*/ 0 w 2667000"/>
              <a:gd name="connsiteY3" fmla="*/ 369332 h 369332"/>
              <a:gd name="connsiteX4" fmla="*/ 0 w 266700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00" h="369332">
                <a:moveTo>
                  <a:pt x="0" y="0"/>
                </a:moveTo>
                <a:lnTo>
                  <a:pt x="2667000" y="0"/>
                </a:lnTo>
                <a:lnTo>
                  <a:pt x="2667000" y="369332"/>
                </a:lnTo>
                <a:lnTo>
                  <a:pt x="0" y="369332"/>
                </a:lnTo>
                <a:lnTo>
                  <a:pt x="0" y="0"/>
                </a:lnTo>
                <a:close/>
              </a:path>
            </a:pathLst>
          </a:custGeom>
          <a:noFill/>
          <a:effectLst/>
        </p:spPr>
        <p:txBody>
          <a:bodyPr wrap="square" lIns="91440" tIns="45720" rIns="91440" bIns="45720">
            <a:spAutoFit/>
          </a:bodyPr>
          <a:lstStyle/>
          <a:p>
            <a:r>
              <a:rPr lang="en-US" sz="2000" b="1" dirty="0" smtClean="0">
                <a:ln w="17780" cmpd="sng">
                  <a:solidFill>
                    <a:sysClr val="windowText" lastClr="000000"/>
                  </a:solidFill>
                  <a:prstDash val="solid"/>
                  <a:miter lim="800000"/>
                </a:ln>
                <a:solidFill>
                  <a:schemeClr val="bg1"/>
                </a:solidFill>
                <a:effectLst>
                  <a:outerShdw blurRad="50800" algn="tl" rotWithShape="0">
                    <a:srgbClr val="000000"/>
                  </a:outerShdw>
                </a:effectLst>
              </a:rPr>
              <a:t>Afterword – slide 20</a:t>
            </a:r>
            <a:endParaRPr lang="en-US" sz="2000" b="1" dirty="0">
              <a:ln w="17780" cmpd="sng">
                <a:solidFill>
                  <a:sysClr val="windowText" lastClr="000000"/>
                </a:solidFill>
                <a:prstDash val="solid"/>
                <a:miter lim="800000"/>
              </a:ln>
              <a:solidFill>
                <a:schemeClr val="bg1"/>
              </a:solidFill>
              <a:effectLst>
                <a:outerShdw blurRad="50800" algn="tl" rotWithShape="0">
                  <a:srgbClr val="000000"/>
                </a:outerShdw>
              </a:effectLst>
            </a:endParaRPr>
          </a:p>
        </p:txBody>
      </p:sp>
      <p:sp>
        <p:nvSpPr>
          <p:cNvPr id="13" name="TextBox 12"/>
          <p:cNvSpPr txBox="1"/>
          <p:nvPr/>
        </p:nvSpPr>
        <p:spPr>
          <a:xfrm>
            <a:off x="3962400" y="381000"/>
            <a:ext cx="3962400" cy="923330"/>
          </a:xfrm>
          <a:prstGeom prst="rect">
            <a:avLst/>
          </a:prstGeom>
          <a:noFill/>
        </p:spPr>
        <p:txBody>
          <a:bodyPr wrap="square" rtlCol="0">
            <a:spAutoFit/>
          </a:bodyPr>
          <a:lstStyle/>
          <a:p>
            <a:r>
              <a:rPr lang="en-GB" dirty="0" smtClean="0"/>
              <a:t>Click on desired topic to proceed to first slide of section.</a:t>
            </a:r>
          </a:p>
          <a:p>
            <a:r>
              <a:rPr lang="en-GB" dirty="0" smtClean="0"/>
              <a:t>Click on</a:t>
            </a:r>
            <a:r>
              <a:rPr lang="en-US" dirty="0" smtClean="0"/>
              <a:t>        to return to contents</a:t>
            </a:r>
            <a:endParaRPr lang="en-GB" dirty="0" smtClean="0"/>
          </a:p>
        </p:txBody>
      </p:sp>
      <p:sp>
        <p:nvSpPr>
          <p:cNvPr id="14" name="Action Button: Home 13">
            <a:hlinkClick r:id="" action="ppaction://noaction" highlightClick="1"/>
          </p:cNvPr>
          <p:cNvSpPr>
            <a:spLocks noChangeAspect="1"/>
          </p:cNvSpPr>
          <p:nvPr/>
        </p:nvSpPr>
        <p:spPr>
          <a:xfrm>
            <a:off x="4800600" y="990599"/>
            <a:ext cx="381000" cy="333375"/>
          </a:xfrm>
          <a:prstGeom prst="actionButtonHo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419600" cy="923330"/>
          </a:xfrm>
          <a:prstGeom prst="rect">
            <a:avLst/>
          </a:prstGeom>
          <a:noFill/>
        </p:spPr>
        <p:txBody>
          <a:bodyPr wrap="square" lIns="91440" tIns="45720" rIns="91440" bIns="45720">
            <a:spAutoFit/>
          </a:bodyPr>
          <a:lstStyle/>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Controls II</a:t>
            </a:r>
            <a:endPar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5" name="TextBox 4"/>
          <p:cNvSpPr txBox="1"/>
          <p:nvPr/>
        </p:nvSpPr>
        <p:spPr>
          <a:xfrm>
            <a:off x="0" y="1143000"/>
            <a:ext cx="5486400" cy="5715000"/>
          </a:xfrm>
          <a:prstGeom prst="rect">
            <a:avLst/>
          </a:prstGeom>
          <a:noFill/>
        </p:spPr>
        <p:txBody>
          <a:bodyPr wrap="square" rtlCol="0">
            <a:normAutofit/>
          </a:bodyPr>
          <a:lstStyle/>
          <a:p>
            <a:r>
              <a:rPr lang="en-GB" b="1" dirty="0" smtClean="0"/>
              <a:t>Embedded Document</a:t>
            </a:r>
            <a:r>
              <a:rPr lang="en-GB" dirty="0" smtClean="0"/>
              <a:t> allows you to make a ‘window’ to a webpage inside your document.  First you type the address of the webpage you wish to embed.  It looks like this when you are editing the page:</a:t>
            </a:r>
          </a:p>
          <a:p>
            <a:endParaRPr lang="en-GB" b="1" dirty="0" smtClean="0"/>
          </a:p>
          <a:p>
            <a:endParaRPr lang="en-GB" b="1" dirty="0" smtClean="0"/>
          </a:p>
          <a:p>
            <a:endParaRPr lang="en-GB" b="1" dirty="0" smtClean="0"/>
          </a:p>
          <a:p>
            <a:endParaRPr lang="en-GB" b="1" dirty="0" smtClean="0"/>
          </a:p>
          <a:p>
            <a:endParaRPr lang="en-GB" b="1" dirty="0" smtClean="0"/>
          </a:p>
          <a:p>
            <a:r>
              <a:rPr lang="en-GB" dirty="0" smtClean="0"/>
              <a:t>When you are viewing the document it looks like this:</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You can adjust the size of the window through which you view the webpage, and use the sliders to adjust your view.</a:t>
            </a:r>
            <a:endParaRPr lang="en-GB" dirty="0"/>
          </a:p>
        </p:txBody>
      </p:sp>
      <p:pic>
        <p:nvPicPr>
          <p:cNvPr id="6" name="Picture 3"/>
          <p:cNvPicPr>
            <a:picLocks noChangeAspect="1" noChangeArrowheads="1"/>
          </p:cNvPicPr>
          <p:nvPr/>
        </p:nvPicPr>
        <p:blipFill>
          <a:blip r:embed="rId2" cstate="print"/>
          <a:srcRect l="55469" t="6250" r="10937" b="81250"/>
          <a:stretch>
            <a:fillRect/>
          </a:stretch>
        </p:blipFill>
        <p:spPr bwMode="auto">
          <a:xfrm>
            <a:off x="4775200" y="0"/>
            <a:ext cx="4368800" cy="12192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l="30469" t="29167" r="28125" b="37500"/>
          <a:stretch>
            <a:fillRect/>
          </a:stretch>
        </p:blipFill>
        <p:spPr bwMode="auto">
          <a:xfrm>
            <a:off x="5334001" y="1143000"/>
            <a:ext cx="3810000" cy="230037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34375" t="32292" r="29688" b="39583"/>
          <a:stretch>
            <a:fillRect/>
          </a:stretch>
        </p:blipFill>
        <p:spPr bwMode="auto">
          <a:xfrm>
            <a:off x="0" y="2286000"/>
            <a:ext cx="2438400" cy="1431235"/>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l="25000" t="18750" r="34375" b="44792"/>
          <a:stretch>
            <a:fillRect/>
          </a:stretch>
        </p:blipFill>
        <p:spPr bwMode="auto">
          <a:xfrm>
            <a:off x="0" y="3886199"/>
            <a:ext cx="2895600" cy="1948961"/>
          </a:xfrm>
          <a:prstGeom prst="rect">
            <a:avLst/>
          </a:prstGeom>
          <a:noFill/>
          <a:ln w="9525">
            <a:noFill/>
            <a:miter lim="800000"/>
            <a:headEnd/>
            <a:tailEnd/>
          </a:ln>
        </p:spPr>
      </p:pic>
      <p:sp>
        <p:nvSpPr>
          <p:cNvPr id="8" name="Action Button: Home 7">
            <a:hlinkClick r:id="" action="ppaction://hlinkshowjump?jump=firstslide" highlightClick="1"/>
          </p:cNvPr>
          <p:cNvSpPr/>
          <p:nvPr/>
        </p:nvSpPr>
        <p:spPr>
          <a:xfrm>
            <a:off x="76200" y="228600"/>
            <a:ext cx="609600" cy="533400"/>
          </a:xfrm>
          <a:prstGeom prst="actionButtonHo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419600" cy="923330"/>
          </a:xfrm>
          <a:prstGeom prst="rect">
            <a:avLst/>
          </a:prstGeom>
          <a:noFill/>
        </p:spPr>
        <p:txBody>
          <a:bodyPr wrap="square" lIns="91440" tIns="45720" rIns="91440" bIns="45720">
            <a:spAutoFit/>
          </a:bodyPr>
          <a:lstStyle/>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Controls III</a:t>
            </a:r>
            <a:endPar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5" name="TextBox 4"/>
          <p:cNvSpPr txBox="1"/>
          <p:nvPr/>
        </p:nvSpPr>
        <p:spPr>
          <a:xfrm>
            <a:off x="0" y="1143000"/>
            <a:ext cx="5486400" cy="5715000"/>
          </a:xfrm>
          <a:prstGeom prst="rect">
            <a:avLst/>
          </a:prstGeom>
          <a:noFill/>
        </p:spPr>
        <p:txBody>
          <a:bodyPr wrap="square" rtlCol="0">
            <a:normAutofit/>
          </a:bodyPr>
          <a:lstStyle/>
          <a:p>
            <a:r>
              <a:rPr lang="en-GB" b="1" dirty="0" smtClean="0"/>
              <a:t>HTML Object </a:t>
            </a:r>
            <a:r>
              <a:rPr lang="en-GB" dirty="0" smtClean="0"/>
              <a:t>allows you to put an interactive ‘object’ in your document.  For example, if you click on the downwards arrow, and select ‘calculator’ from the sub menu’s you can insert a useable calculator into your document, so that when you run it you can use it for simple calculations. </a:t>
            </a:r>
          </a:p>
          <a:p>
            <a:r>
              <a:rPr lang="en-GB" b="1" dirty="0" smtClean="0"/>
              <a:t>Input Object</a:t>
            </a:r>
            <a:r>
              <a:rPr lang="en-GB" dirty="0" smtClean="0"/>
              <a:t>  inserts an object that is much like a text box – that you can type in while your document is running.</a:t>
            </a:r>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List Box</a:t>
            </a:r>
            <a:r>
              <a:rPr lang="en-GB" dirty="0" smtClean="0"/>
              <a:t> is a text box where you have a scroll bar – so that if you have a long paragraph of text it doesn’t have to take up all the screen.  </a:t>
            </a:r>
          </a:p>
          <a:p>
            <a:r>
              <a:rPr lang="en-GB" b="1" dirty="0" smtClean="0"/>
              <a:t>AcitveX </a:t>
            </a:r>
            <a:r>
              <a:rPr lang="en-GB" dirty="0" smtClean="0"/>
              <a:t>is not dealt with in this presentation.</a:t>
            </a:r>
            <a:endParaRPr lang="en-GB" b="1" dirty="0"/>
          </a:p>
        </p:txBody>
      </p:sp>
      <p:pic>
        <p:nvPicPr>
          <p:cNvPr id="6" name="Picture 3"/>
          <p:cNvPicPr>
            <a:picLocks noChangeAspect="1" noChangeArrowheads="1"/>
          </p:cNvPicPr>
          <p:nvPr/>
        </p:nvPicPr>
        <p:blipFill>
          <a:blip r:embed="rId2" cstate="print"/>
          <a:srcRect l="55469" t="6250" r="10937" b="81250"/>
          <a:stretch>
            <a:fillRect/>
          </a:stretch>
        </p:blipFill>
        <p:spPr bwMode="auto">
          <a:xfrm>
            <a:off x="4775200" y="0"/>
            <a:ext cx="4368800" cy="121920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l="18750" t="17708" r="36719" b="44792"/>
          <a:stretch>
            <a:fillRect/>
          </a:stretch>
        </p:blipFill>
        <p:spPr bwMode="auto">
          <a:xfrm>
            <a:off x="5334000" y="1219200"/>
            <a:ext cx="2051050" cy="12954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l="10219" t="8333" r="53125" b="58333"/>
          <a:stretch>
            <a:fillRect/>
          </a:stretch>
        </p:blipFill>
        <p:spPr bwMode="auto">
          <a:xfrm>
            <a:off x="7391400" y="1219200"/>
            <a:ext cx="1752600" cy="1195294"/>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l="59375" t="25000" r="16406" b="51042"/>
          <a:stretch>
            <a:fillRect/>
          </a:stretch>
        </p:blipFill>
        <p:spPr bwMode="auto">
          <a:xfrm>
            <a:off x="2438400" y="3352800"/>
            <a:ext cx="2362200" cy="1752600"/>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l="67188" t="31250" r="7812" b="42708"/>
          <a:stretch>
            <a:fillRect/>
          </a:stretch>
        </p:blipFill>
        <p:spPr bwMode="auto">
          <a:xfrm>
            <a:off x="0" y="3657600"/>
            <a:ext cx="2438400" cy="1905000"/>
          </a:xfrm>
          <a:prstGeom prst="rect">
            <a:avLst/>
          </a:prstGeom>
          <a:noFill/>
          <a:ln w="9525">
            <a:noFill/>
            <a:miter lim="800000"/>
            <a:headEnd/>
            <a:tailEnd/>
          </a:ln>
        </p:spPr>
      </p:pic>
      <p:pic>
        <p:nvPicPr>
          <p:cNvPr id="2054" name="Picture 6"/>
          <p:cNvPicPr>
            <a:picLocks noChangeAspect="1" noChangeArrowheads="1"/>
          </p:cNvPicPr>
          <p:nvPr/>
        </p:nvPicPr>
        <p:blipFill>
          <a:blip r:embed="rId7" cstate="print"/>
          <a:srcRect l="46093" t="53125" r="39063" b="12500"/>
          <a:stretch>
            <a:fillRect/>
          </a:stretch>
        </p:blipFill>
        <p:spPr bwMode="auto">
          <a:xfrm>
            <a:off x="5257800" y="2514599"/>
            <a:ext cx="1828800" cy="3176337"/>
          </a:xfrm>
          <a:prstGeom prst="rect">
            <a:avLst/>
          </a:prstGeom>
          <a:noFill/>
          <a:ln w="9525">
            <a:noFill/>
            <a:miter lim="800000"/>
            <a:headEnd/>
            <a:tailEnd/>
          </a:ln>
        </p:spPr>
      </p:pic>
      <p:pic>
        <p:nvPicPr>
          <p:cNvPr id="2055" name="Picture 7"/>
          <p:cNvPicPr>
            <a:picLocks noChangeAspect="1" noChangeArrowheads="1"/>
          </p:cNvPicPr>
          <p:nvPr/>
        </p:nvPicPr>
        <p:blipFill>
          <a:blip r:embed="rId8" cstate="print"/>
          <a:srcRect l="46093" t="53125" r="39063" b="11458"/>
          <a:stretch>
            <a:fillRect/>
          </a:stretch>
        </p:blipFill>
        <p:spPr bwMode="auto">
          <a:xfrm>
            <a:off x="7086600" y="2514600"/>
            <a:ext cx="1831041" cy="3276600"/>
          </a:xfrm>
          <a:prstGeom prst="rect">
            <a:avLst/>
          </a:prstGeom>
          <a:noFill/>
          <a:ln w="9525">
            <a:noFill/>
            <a:miter lim="800000"/>
            <a:headEnd/>
            <a:tailEnd/>
          </a:ln>
        </p:spPr>
      </p:pic>
      <p:sp>
        <p:nvSpPr>
          <p:cNvPr id="11" name="Action Button: Home 10">
            <a:hlinkClick r:id="" action="ppaction://hlinkshowjump?jump=firstslide" highlightClick="1"/>
          </p:cNvPr>
          <p:cNvSpPr/>
          <p:nvPr/>
        </p:nvSpPr>
        <p:spPr>
          <a:xfrm>
            <a:off x="0" y="228600"/>
            <a:ext cx="609600" cy="533400"/>
          </a:xfrm>
          <a:prstGeom prst="actionButtonHo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419600" cy="923330"/>
          </a:xfrm>
          <a:prstGeom prst="rect">
            <a:avLst/>
          </a:prstGeom>
          <a:noFill/>
        </p:spPr>
        <p:txBody>
          <a:bodyPr wrap="square" lIns="91440" tIns="45720" rIns="91440" bIns="45720">
            <a:spAutoFit/>
          </a:bodyPr>
          <a:lstStyle/>
          <a:p>
            <a:pPr algn="ctr"/>
            <a:r>
              <a:rPr lang="en-US" sz="5400" b="1" spc="50" dirty="0" smtClean="0">
                <a:ln w="12700" cmpd="sng">
                  <a:solidFill>
                    <a:srgbClr val="00B050"/>
                  </a:solidFill>
                  <a:prstDash val="solid"/>
                </a:ln>
                <a:solidFill>
                  <a:schemeClr val="accent6">
                    <a:tint val="1000"/>
                  </a:schemeClr>
                </a:solidFill>
                <a:effectLst>
                  <a:glow rad="53100">
                    <a:srgbClr val="00B050">
                      <a:alpha val="30000"/>
                    </a:srgbClr>
                  </a:glow>
                </a:effectLst>
              </a:rPr>
              <a:t>Interactivity I</a:t>
            </a:r>
            <a:endParaRPr lang="en-US" sz="5400" b="1" spc="50" dirty="0">
              <a:ln w="12700" cmpd="sng">
                <a:solidFill>
                  <a:srgbClr val="00B050"/>
                </a:solidFill>
                <a:prstDash val="solid"/>
              </a:ln>
              <a:solidFill>
                <a:schemeClr val="accent6">
                  <a:tint val="1000"/>
                </a:schemeClr>
              </a:solidFill>
              <a:effectLst>
                <a:glow rad="53100">
                  <a:srgbClr val="00B050">
                    <a:alpha val="30000"/>
                  </a:srgbClr>
                </a:glow>
              </a:effectLst>
            </a:endParaRPr>
          </a:p>
        </p:txBody>
      </p:sp>
      <p:pic>
        <p:nvPicPr>
          <p:cNvPr id="5" name="Picture 2"/>
          <p:cNvPicPr>
            <a:picLocks noChangeAspect="1" noChangeArrowheads="1"/>
          </p:cNvPicPr>
          <p:nvPr/>
        </p:nvPicPr>
        <p:blipFill>
          <a:blip r:embed="rId2" cstate="print"/>
          <a:srcRect r="15625" b="81250"/>
          <a:stretch>
            <a:fillRect/>
          </a:stretch>
        </p:blipFill>
        <p:spPr bwMode="auto">
          <a:xfrm>
            <a:off x="0" y="990600"/>
            <a:ext cx="6696000" cy="1116000"/>
          </a:xfrm>
          <a:prstGeom prst="rect">
            <a:avLst/>
          </a:prstGeom>
          <a:noFill/>
          <a:ln w="9525">
            <a:noFill/>
            <a:miter lim="800000"/>
            <a:headEnd/>
            <a:tailEnd/>
          </a:ln>
        </p:spPr>
      </p:pic>
      <p:sp>
        <p:nvSpPr>
          <p:cNvPr id="7" name="TextBox 6"/>
          <p:cNvSpPr txBox="1"/>
          <p:nvPr/>
        </p:nvSpPr>
        <p:spPr>
          <a:xfrm>
            <a:off x="0" y="2133600"/>
            <a:ext cx="9144000" cy="1447800"/>
          </a:xfrm>
          <a:prstGeom prst="rect">
            <a:avLst/>
          </a:prstGeom>
          <a:noFill/>
        </p:spPr>
        <p:txBody>
          <a:bodyPr wrap="square" rtlCol="0">
            <a:noAutofit/>
          </a:bodyPr>
          <a:lstStyle/>
          <a:p>
            <a:r>
              <a:rPr lang="en-GB" b="1" dirty="0" smtClean="0"/>
              <a:t>Events </a:t>
            </a:r>
            <a:r>
              <a:rPr lang="en-GB" dirty="0" smtClean="0"/>
              <a:t>allows you to set the order of anything that happens in your document, from auto switching pages to animations.  It also allows you to set the triggers for actions, for example starting an animation on a mouse click, or having the document go to the next page after a certain amount of time.  When you click on </a:t>
            </a:r>
            <a:r>
              <a:rPr lang="en-GB" b="1" dirty="0" smtClean="0"/>
              <a:t>Events</a:t>
            </a:r>
            <a:r>
              <a:rPr lang="en-GB" dirty="0" smtClean="0"/>
              <a:t> you get a pop-up window that looks like this:</a:t>
            </a:r>
            <a:endParaRPr lang="en-GB" b="1" dirty="0" smtClean="0"/>
          </a:p>
        </p:txBody>
      </p:sp>
      <p:pic>
        <p:nvPicPr>
          <p:cNvPr id="6" name="Picture 3"/>
          <p:cNvPicPr>
            <a:picLocks noChangeAspect="1" noChangeArrowheads="1"/>
          </p:cNvPicPr>
          <p:nvPr/>
        </p:nvPicPr>
        <p:blipFill>
          <a:blip r:embed="rId3" cstate="print"/>
          <a:srcRect l="22656" t="27083" r="21875" b="27083"/>
          <a:stretch>
            <a:fillRect/>
          </a:stretch>
        </p:blipFill>
        <p:spPr bwMode="auto">
          <a:xfrm>
            <a:off x="0" y="3429000"/>
            <a:ext cx="4549487" cy="2819400"/>
          </a:xfrm>
          <a:prstGeom prst="rect">
            <a:avLst/>
          </a:prstGeom>
          <a:noFill/>
          <a:ln w="9525">
            <a:noFill/>
            <a:miter lim="800000"/>
            <a:headEnd/>
            <a:tailEnd/>
          </a:ln>
        </p:spPr>
      </p:pic>
      <p:sp>
        <p:nvSpPr>
          <p:cNvPr id="8" name="TextBox 7"/>
          <p:cNvSpPr txBox="1"/>
          <p:nvPr/>
        </p:nvSpPr>
        <p:spPr>
          <a:xfrm>
            <a:off x="4572000" y="3352800"/>
            <a:ext cx="4572000" cy="3505200"/>
          </a:xfrm>
          <a:prstGeom prst="rect">
            <a:avLst/>
          </a:prstGeom>
          <a:noFill/>
        </p:spPr>
        <p:txBody>
          <a:bodyPr wrap="square" rtlCol="0">
            <a:noAutofit/>
          </a:bodyPr>
          <a:lstStyle/>
          <a:p>
            <a:r>
              <a:rPr lang="en-GB" dirty="0" smtClean="0"/>
              <a:t>Along the side of the window you have the triggers, for example </a:t>
            </a:r>
            <a:r>
              <a:rPr lang="en-GB" b="1" dirty="0" smtClean="0"/>
              <a:t>Mouse Click</a:t>
            </a:r>
            <a:r>
              <a:rPr lang="en-GB" dirty="0" smtClean="0"/>
              <a:t> means that your documents animations/actions start when you click on the mouse.  Along the top you have actions for the document to perform, all categorised into sub-sections.  For example in the </a:t>
            </a:r>
            <a:r>
              <a:rPr lang="en-GB" b="1" dirty="0" smtClean="0"/>
              <a:t>STANDARD</a:t>
            </a:r>
            <a:r>
              <a:rPr lang="en-GB" dirty="0" smtClean="0"/>
              <a:t> toolbar </a:t>
            </a:r>
            <a:r>
              <a:rPr lang="en-GB" b="1" dirty="0" smtClean="0"/>
              <a:t>Go to Page</a:t>
            </a:r>
            <a:r>
              <a:rPr lang="en-GB" dirty="0" smtClean="0"/>
              <a:t> means that when the trigger ‘happens’ the document will go the selected page, so you could have the document jump to page 4 when you click the mouse.  </a:t>
            </a:r>
            <a:r>
              <a:rPr lang="en-GB" b="1" dirty="0" smtClean="0"/>
              <a:t>Timeline</a:t>
            </a:r>
            <a:r>
              <a:rPr lang="en-GB" dirty="0" smtClean="0"/>
              <a:t> is the most complicated, and most useful tool of them all.</a:t>
            </a:r>
          </a:p>
        </p:txBody>
      </p:sp>
      <p:sp>
        <p:nvSpPr>
          <p:cNvPr id="9" name="Action Button: Home 8">
            <a:hlinkClick r:id="" action="ppaction://hlinkshowjump?jump=firstslide" highlightClick="1"/>
          </p:cNvPr>
          <p:cNvSpPr/>
          <p:nvPr/>
        </p:nvSpPr>
        <p:spPr>
          <a:xfrm>
            <a:off x="4419600" y="228600"/>
            <a:ext cx="609600" cy="533400"/>
          </a:xfrm>
          <a:prstGeom prst="actionButtonHo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419600" cy="923330"/>
          </a:xfrm>
          <a:prstGeom prst="rect">
            <a:avLst/>
          </a:prstGeom>
          <a:noFill/>
        </p:spPr>
        <p:txBody>
          <a:bodyPr wrap="square" lIns="91440" tIns="45720" rIns="91440" bIns="45720">
            <a:spAutoFit/>
          </a:bodyPr>
          <a:lstStyle/>
          <a:p>
            <a:pPr algn="ctr"/>
            <a:r>
              <a:rPr lang="en-US" sz="5400" b="1" spc="50" dirty="0" smtClean="0">
                <a:ln w="12700" cmpd="sng">
                  <a:solidFill>
                    <a:srgbClr val="00B050"/>
                  </a:solidFill>
                  <a:prstDash val="solid"/>
                </a:ln>
                <a:solidFill>
                  <a:schemeClr val="accent6">
                    <a:tint val="1000"/>
                  </a:schemeClr>
                </a:solidFill>
                <a:effectLst>
                  <a:glow rad="53100">
                    <a:srgbClr val="00B050">
                      <a:alpha val="30000"/>
                    </a:srgbClr>
                  </a:glow>
                </a:effectLst>
              </a:rPr>
              <a:t>Interactivity II</a:t>
            </a:r>
            <a:endParaRPr lang="en-US" sz="5400" b="1" spc="50" dirty="0">
              <a:ln w="12700" cmpd="sng">
                <a:solidFill>
                  <a:srgbClr val="00B050"/>
                </a:solidFill>
                <a:prstDash val="solid"/>
              </a:ln>
              <a:solidFill>
                <a:schemeClr val="accent6">
                  <a:tint val="1000"/>
                </a:schemeClr>
              </a:solidFill>
              <a:effectLst>
                <a:glow rad="53100">
                  <a:srgbClr val="00B050">
                    <a:alpha val="30000"/>
                  </a:srgbClr>
                </a:glow>
              </a:effectLst>
            </a:endParaRPr>
          </a:p>
        </p:txBody>
      </p:sp>
      <p:sp>
        <p:nvSpPr>
          <p:cNvPr id="3" name="TextBox 2"/>
          <p:cNvSpPr txBox="1"/>
          <p:nvPr/>
        </p:nvSpPr>
        <p:spPr>
          <a:xfrm>
            <a:off x="0" y="838200"/>
            <a:ext cx="9144000" cy="6324600"/>
          </a:xfrm>
          <a:prstGeom prst="rect">
            <a:avLst/>
          </a:prstGeom>
          <a:noFill/>
        </p:spPr>
        <p:txBody>
          <a:bodyPr wrap="square" rtlCol="0">
            <a:noAutofit/>
          </a:bodyPr>
          <a:lstStyle/>
          <a:p>
            <a:r>
              <a:rPr lang="en-GB" dirty="0" smtClean="0"/>
              <a:t>So, you have your animation, and so long as your animations don’t get much more complicated than that, you will never need to bother with </a:t>
            </a:r>
            <a:r>
              <a:rPr lang="en-GB" b="1" dirty="0" smtClean="0"/>
              <a:t>Timeline</a:t>
            </a:r>
            <a:r>
              <a:rPr lang="en-GB" dirty="0" smtClean="0"/>
              <a:t>.  However, if you want to make more advanced animations, with things happening simultaneously, or after certain time intervals, you will need </a:t>
            </a:r>
            <a:r>
              <a:rPr lang="en-GB" b="1" dirty="0" smtClean="0"/>
              <a:t>Timeline</a:t>
            </a:r>
            <a:r>
              <a:rPr lang="en-GB" dirty="0" smtClean="0"/>
              <a:t>.  If you insert timeline into your events, you need a trigger first, such as </a:t>
            </a:r>
            <a:r>
              <a:rPr lang="en-GB" b="1" dirty="0" smtClean="0"/>
              <a:t>Mouse Click</a:t>
            </a:r>
            <a:r>
              <a:rPr lang="en-GB" dirty="0" smtClean="0"/>
              <a:t>.  It should look like this:</a:t>
            </a:r>
          </a:p>
          <a:p>
            <a:r>
              <a:rPr lang="en-GB" dirty="0" smtClean="0"/>
              <a:t>		  In timeline you have a number of things.  Along the</a:t>
            </a:r>
          </a:p>
          <a:p>
            <a:r>
              <a:rPr lang="en-GB" dirty="0" smtClean="0"/>
              <a:t>		  bottom you have a ‘scale’, where you can define how long</a:t>
            </a:r>
          </a:p>
          <a:p>
            <a:r>
              <a:rPr lang="en-GB" dirty="0" smtClean="0"/>
              <a:t>			               after the trigger you want the event to</a:t>
            </a:r>
          </a:p>
          <a:p>
            <a:r>
              <a:rPr lang="en-GB" dirty="0" smtClean="0"/>
              <a:t>			               occur.  For example, if you wanted you</a:t>
            </a:r>
          </a:p>
          <a:p>
            <a:r>
              <a:rPr lang="en-GB" dirty="0" smtClean="0"/>
              <a:t>			               animation from earlier to start say three</a:t>
            </a:r>
          </a:p>
          <a:p>
            <a:r>
              <a:rPr lang="en-GB" dirty="0" smtClean="0"/>
              <a:t>			               seconds after you click the mouse you</a:t>
            </a:r>
          </a:p>
          <a:p>
            <a:r>
              <a:rPr lang="en-GB" dirty="0" smtClean="0"/>
              <a:t>			               would drag the </a:t>
            </a:r>
            <a:r>
              <a:rPr lang="en-GB" b="1" dirty="0" smtClean="0"/>
              <a:t>Animation</a:t>
            </a:r>
            <a:r>
              <a:rPr lang="en-GB" dirty="0" smtClean="0"/>
              <a:t> icon from </a:t>
            </a:r>
          </a:p>
          <a:p>
            <a:r>
              <a:rPr lang="en-GB" dirty="0" smtClean="0"/>
              <a:t>			               the </a:t>
            </a:r>
            <a:r>
              <a:rPr lang="en-GB" b="1" dirty="0" smtClean="0"/>
              <a:t>MULTIMEDIA</a:t>
            </a:r>
            <a:r>
              <a:rPr lang="en-GB" dirty="0" smtClean="0"/>
              <a:t> toolbar, and position</a:t>
            </a:r>
          </a:p>
          <a:p>
            <a:r>
              <a:rPr lang="en-GB" dirty="0" smtClean="0"/>
              <a:t>			               it so that the ‘guide’ is at 3.00s.</a:t>
            </a:r>
          </a:p>
          <a:p>
            <a:endParaRPr lang="en-GB" dirty="0" smtClean="0"/>
          </a:p>
          <a:p>
            <a:r>
              <a:rPr lang="en-GB" dirty="0" smtClean="0"/>
              <a:t>The lighter blue bar you can see is how</a:t>
            </a:r>
          </a:p>
          <a:p>
            <a:r>
              <a:rPr lang="en-GB" dirty="0" smtClean="0"/>
              <a:t>long the animation takes to run, the</a:t>
            </a:r>
          </a:p>
          <a:p>
            <a:r>
              <a:rPr lang="en-GB" dirty="0" smtClean="0"/>
              <a:t>default is 1.00s, but you can adjust that</a:t>
            </a:r>
          </a:p>
          <a:p>
            <a:r>
              <a:rPr lang="en-GB" dirty="0" smtClean="0"/>
              <a:t>with a simple click and drag.  You can</a:t>
            </a:r>
          </a:p>
          <a:p>
            <a:r>
              <a:rPr lang="en-GB" dirty="0" smtClean="0"/>
              <a:t>repeat the procedure to add any number of events, starting at any time after the trigger, and lasting any amount of time.  Events can also happen on one page while another is open.           </a:t>
            </a:r>
          </a:p>
          <a:p>
            <a:r>
              <a:rPr lang="en-GB" dirty="0" smtClean="0"/>
              <a:t>			</a:t>
            </a:r>
          </a:p>
          <a:p>
            <a:endParaRPr lang="en-GB" dirty="0" smtClean="0"/>
          </a:p>
        </p:txBody>
      </p:sp>
      <p:pic>
        <p:nvPicPr>
          <p:cNvPr id="1026" name="Picture 2"/>
          <p:cNvPicPr>
            <a:picLocks noChangeAspect="1" noChangeArrowheads="1"/>
          </p:cNvPicPr>
          <p:nvPr/>
        </p:nvPicPr>
        <p:blipFill>
          <a:blip r:embed="rId2" cstate="print"/>
          <a:srcRect l="35156" t="42708" r="44531" b="48959"/>
          <a:stretch>
            <a:fillRect/>
          </a:stretch>
        </p:blipFill>
        <p:spPr bwMode="auto">
          <a:xfrm>
            <a:off x="0" y="2221605"/>
            <a:ext cx="1981200" cy="6096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6790" t="19766" r="28125" b="23958"/>
          <a:stretch>
            <a:fillRect/>
          </a:stretch>
        </p:blipFill>
        <p:spPr bwMode="auto">
          <a:xfrm>
            <a:off x="0" y="2781836"/>
            <a:ext cx="3505200" cy="227306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7813" t="42945" r="28906" b="33593"/>
          <a:stretch>
            <a:fillRect/>
          </a:stretch>
        </p:blipFill>
        <p:spPr bwMode="auto">
          <a:xfrm>
            <a:off x="3733800" y="4736205"/>
            <a:ext cx="5029200" cy="1398432"/>
          </a:xfrm>
          <a:prstGeom prst="rect">
            <a:avLst/>
          </a:prstGeom>
          <a:noFill/>
          <a:ln w="9525">
            <a:noFill/>
            <a:miter lim="800000"/>
            <a:headEnd/>
            <a:tailEnd/>
          </a:ln>
        </p:spPr>
      </p:pic>
      <p:sp>
        <p:nvSpPr>
          <p:cNvPr id="7" name="Action Button: Home 6">
            <a:hlinkClick r:id="" action="ppaction://hlinkshowjump?jump=firstslide" highlightClick="1"/>
          </p:cNvPr>
          <p:cNvSpPr/>
          <p:nvPr/>
        </p:nvSpPr>
        <p:spPr>
          <a:xfrm>
            <a:off x="4419600" y="228600"/>
            <a:ext cx="609600" cy="533400"/>
          </a:xfrm>
          <a:prstGeom prst="actionButtonHo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2"/>
          <p:cNvPicPr>
            <a:picLocks noChangeAspect="1" noChangeArrowheads="1"/>
          </p:cNvPicPr>
          <p:nvPr/>
        </p:nvPicPr>
        <p:blipFill>
          <a:blip r:embed="rId5" cstate="print"/>
          <a:srcRect l="26276" t="3169" r="62896" b="81250"/>
          <a:stretch>
            <a:fillRect/>
          </a:stretch>
        </p:blipFill>
        <p:spPr bwMode="auto">
          <a:xfrm>
            <a:off x="8305800" y="0"/>
            <a:ext cx="838200" cy="9046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419600" cy="923330"/>
          </a:xfrm>
          <a:prstGeom prst="rect">
            <a:avLst/>
          </a:prstGeom>
          <a:noFill/>
        </p:spPr>
        <p:txBody>
          <a:bodyPr wrap="squar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Animations I</a:t>
            </a:r>
            <a:endPar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TextBox 4"/>
          <p:cNvSpPr txBox="1"/>
          <p:nvPr/>
        </p:nvSpPr>
        <p:spPr>
          <a:xfrm>
            <a:off x="0" y="1143000"/>
            <a:ext cx="6477000" cy="5715000"/>
          </a:xfrm>
          <a:prstGeom prst="rect">
            <a:avLst/>
          </a:prstGeom>
          <a:noFill/>
        </p:spPr>
        <p:txBody>
          <a:bodyPr wrap="square" rtlCol="0">
            <a:normAutofit/>
          </a:bodyPr>
          <a:lstStyle/>
          <a:p>
            <a:r>
              <a:rPr lang="en-GB" dirty="0" smtClean="0"/>
              <a:t>This section deals with animations, from the most basic to some more complicated ones. </a:t>
            </a:r>
          </a:p>
          <a:p>
            <a:endParaRPr lang="en-GB" dirty="0" smtClean="0"/>
          </a:p>
          <a:p>
            <a:r>
              <a:rPr lang="en-GB" dirty="0" smtClean="0"/>
              <a:t>Lets make a rectangle, that moves from right to left.  First of all, draw yourself a rectangle, not too big, you want to be able to see it moving!  Go to the </a:t>
            </a:r>
            <a:r>
              <a:rPr lang="en-GB" b="1" dirty="0" smtClean="0"/>
              <a:t>INSERT</a:t>
            </a:r>
            <a:r>
              <a:rPr lang="en-GB" dirty="0" smtClean="0"/>
              <a:t> toolbar, and click on </a:t>
            </a:r>
            <a:r>
              <a:rPr lang="en-GB" b="1" dirty="0" smtClean="0"/>
              <a:t>Animation Path</a:t>
            </a:r>
            <a:r>
              <a:rPr lang="en-GB" dirty="0" smtClean="0"/>
              <a:t>.  Then, with the </a:t>
            </a:r>
            <a:r>
              <a:rPr lang="en-GB" b="1" dirty="0" smtClean="0"/>
              <a:t>Add</a:t>
            </a:r>
            <a:r>
              <a:rPr lang="en-GB" dirty="0" smtClean="0"/>
              <a:t> too selected (its selected by default)</a:t>
            </a:r>
          </a:p>
          <a:p>
            <a:r>
              <a:rPr lang="en-GB" dirty="0" smtClean="0"/>
              <a:t>				click somewhere in the</a:t>
            </a:r>
          </a:p>
          <a:p>
            <a:r>
              <a:rPr lang="en-GB" dirty="0" smtClean="0"/>
              <a:t>				rectangle to place your</a:t>
            </a:r>
          </a:p>
          <a:p>
            <a:r>
              <a:rPr lang="en-GB" dirty="0" smtClean="0"/>
              <a:t>				start point, and somewhere</a:t>
            </a:r>
          </a:p>
          <a:p>
            <a:r>
              <a:rPr lang="en-GB" dirty="0" smtClean="0"/>
              <a:t>				over to the right to place</a:t>
            </a:r>
          </a:p>
          <a:p>
            <a:r>
              <a:rPr lang="en-GB" dirty="0" smtClean="0"/>
              <a:t>				your end point.  It should</a:t>
            </a:r>
          </a:p>
          <a:p>
            <a:r>
              <a:rPr lang="en-GB" dirty="0" smtClean="0"/>
              <a:t>				look like this:</a:t>
            </a:r>
            <a:endParaRPr lang="en-GB" dirty="0"/>
          </a:p>
        </p:txBody>
      </p:sp>
      <p:pic>
        <p:nvPicPr>
          <p:cNvPr id="1026" name="Picture 2"/>
          <p:cNvPicPr>
            <a:picLocks noChangeAspect="1" noChangeArrowheads="1"/>
          </p:cNvPicPr>
          <p:nvPr/>
        </p:nvPicPr>
        <p:blipFill>
          <a:blip r:embed="rId2" cstate="print"/>
          <a:srcRect r="42969" b="46875"/>
          <a:stretch>
            <a:fillRect/>
          </a:stretch>
        </p:blipFill>
        <p:spPr bwMode="auto">
          <a:xfrm>
            <a:off x="0" y="3124200"/>
            <a:ext cx="3733800" cy="260854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r="23000" b="49333"/>
          <a:stretch>
            <a:fillRect/>
          </a:stretch>
        </p:blipFill>
        <p:spPr bwMode="auto">
          <a:xfrm>
            <a:off x="3733800" y="4714504"/>
            <a:ext cx="4343400" cy="2143496"/>
          </a:xfrm>
          <a:prstGeom prst="rect">
            <a:avLst/>
          </a:prstGeom>
          <a:noFill/>
          <a:ln w="9525">
            <a:noFill/>
            <a:miter lim="800000"/>
            <a:headEnd/>
            <a:tailEnd/>
          </a:ln>
        </p:spPr>
      </p:pic>
      <p:sp>
        <p:nvSpPr>
          <p:cNvPr id="6" name="Action Button: Home 5">
            <a:hlinkClick r:id="" action="ppaction://hlinkshowjump?jump=firstslide" highlightClick="1"/>
          </p:cNvPr>
          <p:cNvSpPr/>
          <p:nvPr/>
        </p:nvSpPr>
        <p:spPr>
          <a:xfrm>
            <a:off x="3974205" y="228600"/>
            <a:ext cx="609600" cy="533400"/>
          </a:xfrm>
          <a:prstGeom prst="actionButtonHo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419600" cy="923330"/>
          </a:xfrm>
          <a:prstGeom prst="rect">
            <a:avLst/>
          </a:prstGeom>
          <a:noFill/>
        </p:spPr>
        <p:txBody>
          <a:bodyPr wrap="squar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Animations II</a:t>
            </a:r>
            <a:endPar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TextBox 4"/>
          <p:cNvSpPr txBox="1"/>
          <p:nvPr/>
        </p:nvSpPr>
        <p:spPr>
          <a:xfrm>
            <a:off x="0" y="762000"/>
            <a:ext cx="7924800" cy="6248400"/>
          </a:xfrm>
          <a:prstGeom prst="rect">
            <a:avLst/>
          </a:prstGeom>
          <a:noFill/>
        </p:spPr>
        <p:txBody>
          <a:bodyPr wrap="square" rtlCol="0">
            <a:normAutofit/>
          </a:bodyPr>
          <a:lstStyle/>
          <a:p>
            <a:r>
              <a:rPr lang="en-GB" dirty="0" smtClean="0"/>
              <a:t>Now, click the </a:t>
            </a:r>
            <a:r>
              <a:rPr lang="en-GB" b="1" dirty="0" smtClean="0"/>
              <a:t>Close</a:t>
            </a:r>
            <a:r>
              <a:rPr lang="en-GB" dirty="0" smtClean="0"/>
              <a:t> button to return to your document.</a:t>
            </a:r>
          </a:p>
          <a:p>
            <a:r>
              <a:rPr lang="en-GB" dirty="0" smtClean="0"/>
              <a:t>          Your almost there, one more thing and your animation will</a:t>
            </a:r>
          </a:p>
          <a:p>
            <a:r>
              <a:rPr lang="en-GB" dirty="0" smtClean="0"/>
              <a:t>          run.  Click on the </a:t>
            </a:r>
            <a:r>
              <a:rPr lang="en-GB" b="1" dirty="0" smtClean="0"/>
              <a:t>Events</a:t>
            </a:r>
            <a:r>
              <a:rPr lang="en-GB" dirty="0" smtClean="0"/>
              <a:t> button, in the </a:t>
            </a:r>
            <a:r>
              <a:rPr lang="en-GB" b="1" dirty="0" smtClean="0"/>
              <a:t>VIEW</a:t>
            </a:r>
            <a:r>
              <a:rPr lang="en-GB" dirty="0" smtClean="0"/>
              <a:t> toolbar, and you</a:t>
            </a:r>
          </a:p>
          <a:p>
            <a:r>
              <a:rPr lang="en-GB" dirty="0" smtClean="0"/>
              <a:t>          should see something like this:</a:t>
            </a:r>
          </a:p>
          <a:p>
            <a:r>
              <a:rPr lang="en-GB" dirty="0" smtClean="0"/>
              <a:t>Now, we want our animation to</a:t>
            </a:r>
          </a:p>
          <a:p>
            <a:r>
              <a:rPr lang="en-GB" dirty="0" smtClean="0"/>
              <a:t>start when you click the mouse.  So</a:t>
            </a:r>
          </a:p>
          <a:p>
            <a:r>
              <a:rPr lang="en-GB" dirty="0" smtClean="0"/>
              <a:t>select </a:t>
            </a:r>
            <a:r>
              <a:rPr lang="en-GB" b="1" dirty="0" smtClean="0"/>
              <a:t>Mouse Click</a:t>
            </a:r>
            <a:r>
              <a:rPr lang="en-GB" dirty="0" smtClean="0"/>
              <a:t> and drag it from</a:t>
            </a:r>
          </a:p>
          <a:p>
            <a:r>
              <a:rPr lang="en-GB" dirty="0" smtClean="0"/>
              <a:t>the right into the white space.  It</a:t>
            </a:r>
          </a:p>
          <a:p>
            <a:r>
              <a:rPr lang="en-GB" dirty="0" smtClean="0"/>
              <a:t>should look something like this:</a:t>
            </a:r>
          </a:p>
          <a:p>
            <a:endParaRPr lang="en-GB" dirty="0" smtClean="0"/>
          </a:p>
          <a:p>
            <a:r>
              <a:rPr lang="en-GB" dirty="0" smtClean="0"/>
              <a:t>				Do the same for the</a:t>
            </a:r>
          </a:p>
          <a:p>
            <a:r>
              <a:rPr lang="en-GB" dirty="0" smtClean="0"/>
              <a:t>				</a:t>
            </a:r>
            <a:r>
              <a:rPr lang="en-GB" b="1" dirty="0" smtClean="0"/>
              <a:t>Animate</a:t>
            </a:r>
            <a:r>
              <a:rPr lang="en-GB" dirty="0" smtClean="0"/>
              <a:t> tool.  You should</a:t>
            </a:r>
          </a:p>
          <a:p>
            <a:r>
              <a:rPr lang="en-GB" dirty="0" smtClean="0"/>
              <a:t>				get a pop-up window like this.</a:t>
            </a:r>
          </a:p>
          <a:p>
            <a:r>
              <a:rPr lang="en-GB" dirty="0" smtClean="0"/>
              <a:t>				Under </a:t>
            </a:r>
            <a:r>
              <a:rPr lang="en-GB" b="1" dirty="0" smtClean="0"/>
              <a:t>Object to animate</a:t>
            </a:r>
            <a:r>
              <a:rPr lang="en-GB" dirty="0" smtClean="0"/>
              <a:t> </a:t>
            </a:r>
          </a:p>
          <a:p>
            <a:r>
              <a:rPr lang="en-GB" dirty="0" smtClean="0"/>
              <a:t>				select the magnifying glass icon,</a:t>
            </a:r>
          </a:p>
          <a:p>
            <a:r>
              <a:rPr lang="en-GB" dirty="0" smtClean="0"/>
              <a:t>				and select the object called </a:t>
            </a:r>
          </a:p>
          <a:p>
            <a:r>
              <a:rPr lang="en-GB" dirty="0" smtClean="0"/>
              <a:t>				‘</a:t>
            </a:r>
            <a:r>
              <a:rPr lang="en-GB" b="1" dirty="0" smtClean="0"/>
              <a:t>Rectangle</a:t>
            </a:r>
            <a:r>
              <a:rPr lang="en-GB" dirty="0" smtClean="0"/>
              <a:t>’.  After that, click </a:t>
            </a:r>
            <a:r>
              <a:rPr lang="en-GB" b="1" dirty="0" smtClean="0"/>
              <a:t>OK</a:t>
            </a:r>
            <a:r>
              <a:rPr lang="en-GB" dirty="0" smtClean="0"/>
              <a:t> </a:t>
            </a:r>
          </a:p>
          <a:p>
            <a:r>
              <a:rPr lang="en-GB" dirty="0" smtClean="0"/>
              <a:t>and your animation is ready to go!  To test it, click </a:t>
            </a:r>
            <a:r>
              <a:rPr lang="en-GB" b="1" dirty="0" smtClean="0"/>
              <a:t>Run Document</a:t>
            </a:r>
            <a:r>
              <a:rPr lang="en-GB" dirty="0" smtClean="0"/>
              <a:t> in the </a:t>
            </a:r>
          </a:p>
          <a:p>
            <a:r>
              <a:rPr lang="en-GB" b="1" dirty="0" smtClean="0"/>
              <a:t>REVIEW</a:t>
            </a:r>
            <a:r>
              <a:rPr lang="en-GB" dirty="0" smtClean="0"/>
              <a:t> toolbar.  Your animation will start when you click the mouse .</a:t>
            </a:r>
          </a:p>
        </p:txBody>
      </p:sp>
      <p:pic>
        <p:nvPicPr>
          <p:cNvPr id="2050" name="Picture 2"/>
          <p:cNvPicPr>
            <a:picLocks noChangeAspect="1" noChangeArrowheads="1"/>
          </p:cNvPicPr>
          <p:nvPr/>
        </p:nvPicPr>
        <p:blipFill>
          <a:blip r:embed="rId2" cstate="print"/>
          <a:srcRect l="51881" t="6837" r="43365" b="82072"/>
          <a:stretch>
            <a:fillRect/>
          </a:stretch>
        </p:blipFill>
        <p:spPr bwMode="auto">
          <a:xfrm>
            <a:off x="76200" y="1066800"/>
            <a:ext cx="463639" cy="811369"/>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22656" t="27083" r="21875" b="27083"/>
          <a:stretch>
            <a:fillRect/>
          </a:stretch>
        </p:blipFill>
        <p:spPr bwMode="auto">
          <a:xfrm>
            <a:off x="3505200" y="1639910"/>
            <a:ext cx="3086637" cy="1912845"/>
          </a:xfrm>
          <a:prstGeom prst="rect">
            <a:avLst/>
          </a:prstGeom>
          <a:noFill/>
          <a:ln w="9525">
            <a:noFill/>
            <a:miter lim="800000"/>
            <a:headEnd/>
            <a:tailEnd/>
          </a:ln>
        </p:spPr>
      </p:pic>
      <p:cxnSp>
        <p:nvCxnSpPr>
          <p:cNvPr id="10" name="Straight Arrow Connector 9"/>
          <p:cNvCxnSpPr/>
          <p:nvPr/>
        </p:nvCxnSpPr>
        <p:spPr>
          <a:xfrm>
            <a:off x="3695163" y="2362200"/>
            <a:ext cx="762000" cy="381000"/>
          </a:xfrm>
          <a:prstGeom prst="straightConnector1">
            <a:avLst/>
          </a:prstGeom>
          <a:ln cap="rnd">
            <a:tailEnd type="arrow"/>
          </a:ln>
          <a:effectLst/>
        </p:spPr>
        <p:style>
          <a:lnRef idx="3">
            <a:schemeClr val="accent2"/>
          </a:lnRef>
          <a:fillRef idx="0">
            <a:schemeClr val="accent2"/>
          </a:fillRef>
          <a:effectRef idx="2">
            <a:schemeClr val="accent2"/>
          </a:effectRef>
          <a:fontRef idx="minor">
            <a:schemeClr val="tx1"/>
          </a:fontRef>
        </p:style>
      </p:cxnSp>
      <p:pic>
        <p:nvPicPr>
          <p:cNvPr id="2052" name="Picture 4"/>
          <p:cNvPicPr>
            <a:picLocks noChangeAspect="1" noChangeArrowheads="1"/>
          </p:cNvPicPr>
          <p:nvPr/>
        </p:nvPicPr>
        <p:blipFill>
          <a:blip r:embed="rId4" cstate="print"/>
          <a:srcRect l="22656" t="27083" r="21870" b="27083"/>
          <a:stretch>
            <a:fillRect/>
          </a:stretch>
        </p:blipFill>
        <p:spPr bwMode="auto">
          <a:xfrm>
            <a:off x="0" y="3276600"/>
            <a:ext cx="3607158" cy="2235200"/>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l="35156" t="16667" r="35156" b="19792"/>
          <a:stretch>
            <a:fillRect/>
          </a:stretch>
        </p:blipFill>
        <p:spPr bwMode="auto">
          <a:xfrm>
            <a:off x="6806784" y="3505200"/>
            <a:ext cx="1803816" cy="2895600"/>
          </a:xfrm>
          <a:prstGeom prst="rect">
            <a:avLst/>
          </a:prstGeom>
          <a:noFill/>
          <a:ln w="9525">
            <a:noFill/>
            <a:miter lim="800000"/>
            <a:headEnd/>
            <a:tailEnd/>
          </a:ln>
        </p:spPr>
      </p:pic>
      <p:sp>
        <p:nvSpPr>
          <p:cNvPr id="9" name="Action Button: Home 8">
            <a:hlinkClick r:id="" action="ppaction://hlinkshowjump?jump=firstslide" highlightClick="1"/>
          </p:cNvPr>
          <p:cNvSpPr/>
          <p:nvPr/>
        </p:nvSpPr>
        <p:spPr>
          <a:xfrm>
            <a:off x="4064358" y="228600"/>
            <a:ext cx="609600" cy="533400"/>
          </a:xfrm>
          <a:prstGeom prst="actionButtonHo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419600" cy="923330"/>
          </a:xfrm>
          <a:prstGeom prst="rect">
            <a:avLst/>
          </a:prstGeom>
          <a:noFill/>
        </p:spPr>
        <p:txBody>
          <a:bodyPr wrap="squar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Animations III</a:t>
            </a:r>
            <a:endPar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Action Button: Home 2">
            <a:hlinkClick r:id="" action="ppaction://hlinkshowjump?jump=firstslide" highlightClick="1"/>
          </p:cNvPr>
          <p:cNvSpPr/>
          <p:nvPr/>
        </p:nvSpPr>
        <p:spPr>
          <a:xfrm>
            <a:off x="4191000" y="228600"/>
            <a:ext cx="609600" cy="533400"/>
          </a:xfrm>
          <a:prstGeom prst="actionButtonHo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1" y="838200"/>
            <a:ext cx="9182637" cy="6324600"/>
          </a:xfrm>
          <a:prstGeom prst="rect">
            <a:avLst/>
          </a:prstGeom>
          <a:noFill/>
        </p:spPr>
        <p:txBody>
          <a:bodyPr wrap="square" rtlCol="0">
            <a:noAutofit/>
          </a:bodyPr>
          <a:lstStyle/>
          <a:p>
            <a:r>
              <a:rPr lang="en-GB" dirty="0" smtClean="0"/>
              <a:t>So far so good, we have an animation that works, and if you don’t want to do any more advanced animations than that, you don’t need to read any more of the </a:t>
            </a:r>
            <a:r>
              <a:rPr lang="en-GB" b="1" dirty="0" smtClean="0"/>
              <a:t>ANIMATIONS</a:t>
            </a:r>
            <a:r>
              <a:rPr lang="en-GB" dirty="0" smtClean="0"/>
              <a:t> slides.  However, if you want to have more than one animation per page, or have them starting simultaneously, then you need to read these slides.  First of all, lets start by having two events happening at the same time.  You already have one rectangle and one animation path on your</a:t>
            </a:r>
          </a:p>
          <a:p>
            <a:r>
              <a:rPr lang="en-GB" dirty="0" smtClean="0"/>
              <a:t>					document, so now copy them and paste them 					a bit further down, making sure you can see</a:t>
            </a:r>
          </a:p>
          <a:p>
            <a:r>
              <a:rPr lang="en-GB" dirty="0" smtClean="0"/>
              <a:t>					that they are two separate objects.  Now, go </a:t>
            </a:r>
          </a:p>
          <a:p>
            <a:r>
              <a:rPr lang="en-GB" dirty="0" smtClean="0"/>
              <a:t>					into </a:t>
            </a:r>
            <a:r>
              <a:rPr lang="en-GB" b="1" dirty="0" smtClean="0"/>
              <a:t>Events</a:t>
            </a:r>
            <a:r>
              <a:rPr lang="en-GB" dirty="0" smtClean="0"/>
              <a:t>, and delete the </a:t>
            </a:r>
            <a:r>
              <a:rPr lang="en-GB" b="1" dirty="0" smtClean="0"/>
              <a:t>Animate</a:t>
            </a:r>
            <a:r>
              <a:rPr lang="en-GB" dirty="0" smtClean="0"/>
              <a:t> command.</a:t>
            </a:r>
          </a:p>
          <a:p>
            <a:r>
              <a:rPr lang="en-GB" dirty="0" smtClean="0"/>
              <a:t>					Where it was, put </a:t>
            </a:r>
            <a:r>
              <a:rPr lang="en-GB" b="1" dirty="0" smtClean="0"/>
              <a:t>Timeline</a:t>
            </a:r>
            <a:r>
              <a:rPr lang="en-GB" dirty="0" smtClean="0"/>
              <a:t> and then in the</a:t>
            </a:r>
          </a:p>
          <a:p>
            <a:r>
              <a:rPr lang="en-GB" dirty="0" smtClean="0"/>
              <a:t>					timeline menu drag </a:t>
            </a:r>
            <a:r>
              <a:rPr lang="en-GB" b="1" dirty="0" smtClean="0"/>
              <a:t>Animate</a:t>
            </a:r>
            <a:r>
              <a:rPr lang="en-GB" dirty="0" smtClean="0"/>
              <a:t> into the time</a:t>
            </a:r>
          </a:p>
          <a:p>
            <a:r>
              <a:rPr lang="en-GB" dirty="0" smtClean="0"/>
              <a:t>					period you want.  Fill in the </a:t>
            </a:r>
            <a:r>
              <a:rPr lang="en-GB" b="1" dirty="0" smtClean="0"/>
              <a:t>Animate</a:t>
            </a:r>
            <a:r>
              <a:rPr lang="en-GB" dirty="0" smtClean="0"/>
              <a:t> menu</a:t>
            </a:r>
          </a:p>
          <a:p>
            <a:r>
              <a:rPr lang="en-GB" dirty="0" smtClean="0"/>
              <a:t>					as you did before, making sure rectangle1 is</a:t>
            </a:r>
          </a:p>
          <a:p>
            <a:r>
              <a:rPr lang="en-GB" dirty="0" smtClean="0"/>
              <a:t>					with anipath1, and rectangle is with anipath.</a:t>
            </a:r>
          </a:p>
          <a:p>
            <a:r>
              <a:rPr lang="en-GB" dirty="0" smtClean="0"/>
              <a:t>					Now your new animation is ready to go, your </a:t>
            </a:r>
            <a:r>
              <a:rPr lang="en-GB" b="1" dirty="0" smtClean="0"/>
              <a:t>Timeline</a:t>
            </a:r>
            <a:r>
              <a:rPr lang="en-GB" dirty="0" smtClean="0"/>
              <a:t> should look something like the one in the picture.  It will trigger when you preview the page, and click the mouse.  Using this method you can make any number of events start any amount of time from the trigger, giving you a far greater amount of control over your document.</a:t>
            </a:r>
          </a:p>
        </p:txBody>
      </p:sp>
      <p:pic>
        <p:nvPicPr>
          <p:cNvPr id="1026" name="Picture 2"/>
          <p:cNvPicPr>
            <a:picLocks noChangeAspect="1" noChangeArrowheads="1"/>
          </p:cNvPicPr>
          <p:nvPr/>
        </p:nvPicPr>
        <p:blipFill>
          <a:blip r:embed="rId2" cstate="print"/>
          <a:srcRect l="22656" t="19792" r="6250" b="27083"/>
          <a:stretch>
            <a:fillRect/>
          </a:stretch>
        </p:blipFill>
        <p:spPr bwMode="auto">
          <a:xfrm>
            <a:off x="0" y="2286000"/>
            <a:ext cx="4648200" cy="26050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419600" cy="923330"/>
          </a:xfrm>
          <a:prstGeom prst="rect">
            <a:avLst/>
          </a:prstGeom>
          <a:noFill/>
        </p:spPr>
        <p:txBody>
          <a:bodyPr wrap="squar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Animations IV</a:t>
            </a:r>
            <a:endPar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Action Button: Home 2">
            <a:hlinkClick r:id="" action="ppaction://hlinkshowjump?jump=firstslide" highlightClick="1"/>
          </p:cNvPr>
          <p:cNvSpPr/>
          <p:nvPr/>
        </p:nvSpPr>
        <p:spPr>
          <a:xfrm>
            <a:off x="4242516" y="228600"/>
            <a:ext cx="609600" cy="533400"/>
          </a:xfrm>
          <a:prstGeom prst="actionButtonHo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1" y="838200"/>
            <a:ext cx="9182637" cy="6324600"/>
          </a:xfrm>
          <a:prstGeom prst="rect">
            <a:avLst/>
          </a:prstGeom>
          <a:noFill/>
        </p:spPr>
        <p:txBody>
          <a:bodyPr wrap="square" rtlCol="0">
            <a:noAutofit/>
          </a:bodyPr>
          <a:lstStyle/>
          <a:p>
            <a:endParaRPr lang="en-GB" dirty="0" smtClean="0"/>
          </a:p>
        </p:txBody>
      </p:sp>
      <p:sp>
        <p:nvSpPr>
          <p:cNvPr id="6" name="TextBox 5"/>
          <p:cNvSpPr txBox="1"/>
          <p:nvPr/>
        </p:nvSpPr>
        <p:spPr>
          <a:xfrm>
            <a:off x="0" y="990600"/>
            <a:ext cx="9182637" cy="6324600"/>
          </a:xfrm>
          <a:prstGeom prst="rect">
            <a:avLst/>
          </a:prstGeom>
          <a:noFill/>
        </p:spPr>
        <p:txBody>
          <a:bodyPr wrap="square" rtlCol="0">
            <a:noAutofit/>
          </a:bodyPr>
          <a:lstStyle/>
          <a:p>
            <a:r>
              <a:rPr lang="en-GB" dirty="0" smtClean="0"/>
              <a:t>Now lets do something more advanced.  So far we have had a rectangle going from point 1 to point 2 along a straight path.  Lets try and make a circle go on a path with no start or end.  And, for variation, lets make it a path with curves, not just straight lines.  First of all, make your circle.  Once you have it, go into </a:t>
            </a:r>
            <a:r>
              <a:rPr lang="en-GB" b="1" dirty="0" smtClean="0"/>
              <a:t>INSERT</a:t>
            </a:r>
            <a:r>
              <a:rPr lang="en-GB" dirty="0" smtClean="0"/>
              <a:t>, and select </a:t>
            </a:r>
            <a:r>
              <a:rPr lang="en-GB" b="1" dirty="0" smtClean="0"/>
              <a:t>Animation Path</a:t>
            </a:r>
            <a:r>
              <a:rPr lang="en-GB" dirty="0" smtClean="0"/>
              <a:t>.  Put your first four animation</a:t>
            </a:r>
          </a:p>
          <a:p>
            <a:r>
              <a:rPr lang="en-GB" dirty="0" smtClean="0"/>
              <a:t>				     points like in the picture, and instead of putting a fifth,</a:t>
            </a:r>
          </a:p>
          <a:p>
            <a:r>
              <a:rPr lang="en-GB" dirty="0" smtClean="0"/>
              <a:t>				     click on the first point.  When faced with the decision</a:t>
            </a:r>
          </a:p>
          <a:p>
            <a:r>
              <a:rPr lang="en-GB" dirty="0" smtClean="0"/>
              <a:t>				     box, click </a:t>
            </a:r>
            <a:r>
              <a:rPr lang="en-GB" b="1" dirty="0" smtClean="0"/>
              <a:t>YES</a:t>
            </a:r>
            <a:r>
              <a:rPr lang="en-GB" dirty="0" smtClean="0"/>
              <a:t>.  Once you have done that, click on the</a:t>
            </a:r>
          </a:p>
          <a:p>
            <a:r>
              <a:rPr lang="en-GB" dirty="0" smtClean="0"/>
              <a:t>				     </a:t>
            </a:r>
            <a:r>
              <a:rPr lang="en-GB" b="1" dirty="0" smtClean="0"/>
              <a:t>Select </a:t>
            </a:r>
            <a:r>
              <a:rPr lang="en-GB" dirty="0" smtClean="0"/>
              <a:t>tool, and select the first point.  Now, with the</a:t>
            </a:r>
          </a:p>
          <a:p>
            <a:r>
              <a:rPr lang="en-GB" dirty="0" smtClean="0"/>
              <a:t>					  first point selected click on the </a:t>
            </a:r>
            <a:r>
              <a:rPr lang="en-GB" b="1" dirty="0" smtClean="0"/>
              <a:t>To Symmetric</a:t>
            </a:r>
          </a:p>
          <a:p>
            <a:r>
              <a:rPr lang="en-GB" b="1" dirty="0" smtClean="0"/>
              <a:t>					  Bezier</a:t>
            </a:r>
            <a:r>
              <a:rPr lang="en-GB" dirty="0" smtClean="0"/>
              <a:t> tool.  This is explained on slides </a:t>
            </a:r>
            <a:r>
              <a:rPr lang="en-GB" b="1" i="1" dirty="0" smtClean="0">
                <a:hlinkClick r:id="rId2" action="ppaction://hlinksldjump"/>
              </a:rPr>
              <a:t>18 - 19</a:t>
            </a:r>
            <a:r>
              <a:rPr lang="en-GB" dirty="0" smtClean="0"/>
              <a:t>  				     Using the green handles, make the animation path   				     into a rough circle.  Once you have done that you can 				     press </a:t>
            </a:r>
            <a:r>
              <a:rPr lang="en-GB" b="1" dirty="0" smtClean="0"/>
              <a:t>CLOSE</a:t>
            </a:r>
            <a:r>
              <a:rPr lang="en-GB" dirty="0" smtClean="0"/>
              <a:t> and return to the main document.  Now 				     you have your animation </a:t>
            </a:r>
          </a:p>
          <a:p>
            <a:r>
              <a:rPr lang="en-GB" dirty="0" smtClean="0"/>
              <a:t>				     path, go into </a:t>
            </a:r>
            <a:r>
              <a:rPr lang="en-GB" b="1" dirty="0" smtClean="0"/>
              <a:t>Events</a:t>
            </a:r>
            <a:r>
              <a:rPr lang="en-GB" dirty="0" smtClean="0"/>
              <a:t>, set  </a:t>
            </a:r>
          </a:p>
          <a:p>
            <a:r>
              <a:rPr lang="en-GB" dirty="0" smtClean="0"/>
              <a:t>the trigger to </a:t>
            </a:r>
            <a:r>
              <a:rPr lang="en-GB" b="1" dirty="0" smtClean="0"/>
              <a:t>Mouse Click </a:t>
            </a:r>
            <a:r>
              <a:rPr lang="en-GB" dirty="0" smtClean="0"/>
              <a:t>and use the </a:t>
            </a:r>
            <a:r>
              <a:rPr lang="en-GB" b="1" dirty="0" smtClean="0"/>
              <a:t>Animate </a:t>
            </a:r>
            <a:r>
              <a:rPr lang="en-GB" dirty="0" smtClean="0"/>
              <a:t>command to tell the </a:t>
            </a:r>
          </a:p>
          <a:p>
            <a:r>
              <a:rPr lang="en-GB" dirty="0" smtClean="0"/>
              <a:t>document to animate polygon with anipath.  Once you have done </a:t>
            </a:r>
          </a:p>
          <a:p>
            <a:r>
              <a:rPr lang="en-GB" dirty="0" smtClean="0"/>
              <a:t>That,  review your document and your circle should follow the drawn </a:t>
            </a:r>
          </a:p>
          <a:p>
            <a:r>
              <a:rPr lang="en-GB" dirty="0" smtClean="0"/>
              <a:t>path endlessly.</a:t>
            </a:r>
          </a:p>
        </p:txBody>
      </p:sp>
      <p:pic>
        <p:nvPicPr>
          <p:cNvPr id="5" name="Picture 2"/>
          <p:cNvPicPr>
            <a:picLocks noChangeAspect="1" noChangeArrowheads="1"/>
          </p:cNvPicPr>
          <p:nvPr/>
        </p:nvPicPr>
        <p:blipFill>
          <a:blip r:embed="rId3" cstate="print"/>
          <a:srcRect l="32813" t="29167" r="34375" b="36458"/>
          <a:stretch>
            <a:fillRect/>
          </a:stretch>
        </p:blipFill>
        <p:spPr bwMode="auto">
          <a:xfrm>
            <a:off x="0" y="2107842"/>
            <a:ext cx="3976255" cy="31242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l="22656" t="6250" r="69531" b="84375"/>
          <a:stretch>
            <a:fillRect/>
          </a:stretch>
        </p:blipFill>
        <p:spPr bwMode="auto">
          <a:xfrm>
            <a:off x="3975279" y="3173568"/>
            <a:ext cx="762000" cy="677215"/>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l="32031" t="29167" r="33594" b="30208"/>
          <a:stretch>
            <a:fillRect/>
          </a:stretch>
        </p:blipFill>
        <p:spPr bwMode="auto">
          <a:xfrm>
            <a:off x="6553200" y="4561609"/>
            <a:ext cx="2590800" cy="22963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0"/>
            <a:ext cx="2362200" cy="923330"/>
          </a:xfrm>
          <a:prstGeom prst="rect">
            <a:avLst/>
          </a:prstGeom>
          <a:noFill/>
        </p:spPr>
        <p:txBody>
          <a:bodyPr wrap="square" lIns="91440" tIns="45720" rIns="91440" bIns="45720">
            <a:spAutoFit/>
          </a:bodyPr>
          <a:lstStyle/>
          <a:p>
            <a:pPr algn="ctr"/>
            <a:r>
              <a:rPr lang="en-US" sz="5400" b="1" dirty="0" smtClean="0">
                <a:ln w="18000">
                  <a:solidFill>
                    <a:srgbClr val="7030A0"/>
                  </a:solidFill>
                  <a:prstDash val="solid"/>
                  <a:miter lim="800000"/>
                </a:ln>
                <a:noFill/>
                <a:effectLst>
                  <a:outerShdw blurRad="25500" dist="23000" dir="7020000" algn="tl">
                    <a:srgbClr val="000000">
                      <a:alpha val="50000"/>
                    </a:srgbClr>
                  </a:outerShdw>
                </a:effectLst>
              </a:rPr>
              <a:t>Bezier I</a:t>
            </a:r>
            <a:endParaRPr lang="en-US" sz="5400" b="1" dirty="0">
              <a:ln w="18000">
                <a:solidFill>
                  <a:srgbClr val="7030A0"/>
                </a:solidFill>
                <a:prstDash val="solid"/>
                <a:miter lim="800000"/>
              </a:ln>
              <a:noFill/>
              <a:effectLst>
                <a:outerShdw blurRad="25500" dist="23000" dir="7020000" algn="tl">
                  <a:srgbClr val="000000">
                    <a:alpha val="50000"/>
                  </a:srgbClr>
                </a:outerShdw>
              </a:effectLst>
            </a:endParaRPr>
          </a:p>
        </p:txBody>
      </p:sp>
      <p:sp>
        <p:nvSpPr>
          <p:cNvPr id="5" name="Action Button: Home 4">
            <a:hlinkClick r:id="" action="ppaction://hlinkshowjump?jump=firstslide" highlightClick="1"/>
          </p:cNvPr>
          <p:cNvSpPr/>
          <p:nvPr/>
        </p:nvSpPr>
        <p:spPr>
          <a:xfrm>
            <a:off x="2286000" y="228600"/>
            <a:ext cx="609600" cy="533400"/>
          </a:xfrm>
          <a:prstGeom prst="actionButtonHo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0" y="990600"/>
            <a:ext cx="9182637" cy="6324600"/>
          </a:xfrm>
          <a:prstGeom prst="rect">
            <a:avLst/>
          </a:prstGeom>
          <a:noFill/>
        </p:spPr>
        <p:txBody>
          <a:bodyPr wrap="square" rtlCol="0">
            <a:noAutofit/>
          </a:bodyPr>
          <a:lstStyle/>
          <a:p>
            <a:r>
              <a:rPr lang="en-GB" dirty="0" smtClean="0"/>
              <a:t>Before we go any further, there is something we need to go over.  The </a:t>
            </a:r>
            <a:r>
              <a:rPr lang="en-GB" b="1" dirty="0" smtClean="0"/>
              <a:t>Bezier</a:t>
            </a:r>
            <a:r>
              <a:rPr lang="en-GB" dirty="0" smtClean="0"/>
              <a:t> tool.  This is a tool with a very specific purpose, that some people will probably never need, and that others will find invaluable.</a:t>
            </a:r>
          </a:p>
          <a:p>
            <a:r>
              <a:rPr lang="en-GB" dirty="0" smtClean="0"/>
              <a:t>It is used to make curves.  Both in animation paths and in polygons.  As an example, lest make a polygon with no edges.  First of all, make yourself a shape, like the one below.  Now, click on a 					point, and then the </a:t>
            </a:r>
            <a:r>
              <a:rPr lang="en-GB" b="1" dirty="0" smtClean="0"/>
              <a:t>To Bezier </a:t>
            </a:r>
            <a:r>
              <a:rPr lang="en-GB" dirty="0" smtClean="0"/>
              <a:t>tool, and lets put 					in some curves.  With the green handles</a:t>
            </a:r>
          </a:p>
          <a:p>
            <a:r>
              <a:rPr lang="en-GB" dirty="0" smtClean="0"/>
              <a:t>					around the point you can set how much the</a:t>
            </a:r>
          </a:p>
          <a:p>
            <a:r>
              <a:rPr lang="en-GB" dirty="0" smtClean="0"/>
              <a:t>					line that touches the handle curves.  The length</a:t>
            </a:r>
          </a:p>
          <a:p>
            <a:r>
              <a:rPr lang="en-GB" dirty="0" smtClean="0"/>
              <a:t>					of the yellow line indicates the depth of the</a:t>
            </a:r>
          </a:p>
          <a:p>
            <a:r>
              <a:rPr lang="en-GB" dirty="0" smtClean="0"/>
              <a:t>						curve, while the positioning of the</a:t>
            </a:r>
          </a:p>
          <a:p>
            <a:r>
              <a:rPr lang="en-GB" dirty="0" smtClean="0"/>
              <a:t>						handle indicates the direction of the</a:t>
            </a:r>
          </a:p>
          <a:p>
            <a:r>
              <a:rPr lang="en-GB" dirty="0" smtClean="0"/>
              <a:t>						curve.  Here you can see a zoom in</a:t>
            </a:r>
          </a:p>
          <a:p>
            <a:r>
              <a:rPr lang="en-GB" dirty="0" smtClean="0"/>
              <a:t>						of my curve, with the handles visible.</a:t>
            </a:r>
          </a:p>
          <a:p>
            <a:r>
              <a:rPr lang="en-GB" dirty="0" smtClean="0"/>
              <a:t>						This tool allows a great degree of</a:t>
            </a:r>
          </a:p>
          <a:p>
            <a:r>
              <a:rPr lang="en-GB" dirty="0" smtClean="0"/>
              <a:t>customisability in your shapes, but is </a:t>
            </a:r>
          </a:p>
          <a:p>
            <a:r>
              <a:rPr lang="en-GB" dirty="0" smtClean="0"/>
              <a:t>also very hard to get perfect, for </a:t>
            </a:r>
          </a:p>
          <a:p>
            <a:r>
              <a:rPr lang="en-GB" dirty="0" smtClean="0"/>
              <a:t>example if you wanted a line to curve through a point with the curve symmetrical on both sides, it would be very difficult to get the handles the same length, and at equal positions from the point.  The is where the </a:t>
            </a:r>
            <a:r>
              <a:rPr lang="en-GB" b="1" dirty="0" smtClean="0"/>
              <a:t>Symmetric Bezier</a:t>
            </a:r>
            <a:r>
              <a:rPr lang="en-GB" dirty="0" smtClean="0"/>
              <a:t> tool comes in.		</a:t>
            </a:r>
          </a:p>
          <a:p>
            <a:r>
              <a:rPr lang="en-GB" dirty="0" smtClean="0"/>
              <a:t>					</a:t>
            </a:r>
          </a:p>
        </p:txBody>
      </p:sp>
      <p:pic>
        <p:nvPicPr>
          <p:cNvPr id="1026" name="Picture 2"/>
          <p:cNvPicPr>
            <a:picLocks noChangeAspect="1" noChangeArrowheads="1"/>
          </p:cNvPicPr>
          <p:nvPr/>
        </p:nvPicPr>
        <p:blipFill>
          <a:blip r:embed="rId2" cstate="print"/>
          <a:srcRect l="24219" t="29167" r="21094" b="17708"/>
          <a:stretch>
            <a:fillRect/>
          </a:stretch>
        </p:blipFill>
        <p:spPr bwMode="auto">
          <a:xfrm>
            <a:off x="0" y="2438400"/>
            <a:ext cx="3660588" cy="2667000"/>
          </a:xfrm>
          <a:prstGeom prst="rect">
            <a:avLst/>
          </a:prstGeom>
          <a:noFill/>
          <a:ln w="9525">
            <a:noFill/>
            <a:miter lim="800000"/>
            <a:headEnd/>
            <a:tailEnd/>
          </a:ln>
        </p:spPr>
      </p:pic>
      <p:pic>
        <p:nvPicPr>
          <p:cNvPr id="1027" name="Picture 3"/>
          <p:cNvPicPr>
            <a:picLocks noChangeAspect="1" noChangeArrowheads="1"/>
          </p:cNvPicPr>
          <p:nvPr/>
        </p:nvPicPr>
        <p:blipFill>
          <a:blip r:embed="rId2" cstate="print"/>
          <a:srcRect l="30062" t="7292" r="65625" b="84023"/>
          <a:stretch>
            <a:fillRect/>
          </a:stretch>
        </p:blipFill>
        <p:spPr bwMode="auto">
          <a:xfrm>
            <a:off x="3657600" y="2438400"/>
            <a:ext cx="863943" cy="130473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l="22656" t="21875" r="61719" b="57292"/>
          <a:stretch>
            <a:fillRect/>
          </a:stretch>
        </p:blipFill>
        <p:spPr bwMode="auto">
          <a:xfrm>
            <a:off x="3657600" y="3733800"/>
            <a:ext cx="1905000" cy="1905000"/>
          </a:xfrm>
          <a:prstGeom prst="rect">
            <a:avLst/>
          </a:prstGeom>
          <a:noFill/>
          <a:ln w="9525">
            <a:noFill/>
            <a:miter lim="800000"/>
            <a:headEnd/>
            <a:tailEnd/>
          </a:ln>
        </p:spPr>
      </p:pic>
      <p:cxnSp>
        <p:nvCxnSpPr>
          <p:cNvPr id="9" name="Straight Connector 8"/>
          <p:cNvCxnSpPr/>
          <p:nvPr/>
        </p:nvCxnSpPr>
        <p:spPr>
          <a:xfrm flipH="1" flipV="1">
            <a:off x="393879" y="2552163"/>
            <a:ext cx="4210318" cy="2047741"/>
          </a:xfrm>
          <a:prstGeom prst="line">
            <a:avLst/>
          </a:prstGeom>
          <a:ln w="127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862885" y="2601532"/>
            <a:ext cx="4560194" cy="2112136"/>
          </a:xfrm>
          <a:prstGeom prst="line">
            <a:avLst/>
          </a:prstGeom>
          <a:ln w="127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00884" y="2932089"/>
            <a:ext cx="3904446" cy="2374007"/>
          </a:xfrm>
          <a:prstGeom prst="line">
            <a:avLst/>
          </a:prstGeom>
          <a:ln w="127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0"/>
            <a:ext cx="2590800" cy="923330"/>
          </a:xfrm>
          <a:prstGeom prst="rect">
            <a:avLst/>
          </a:prstGeom>
          <a:noFill/>
        </p:spPr>
        <p:txBody>
          <a:bodyPr wrap="square" lIns="91440" tIns="45720" rIns="91440" bIns="45720">
            <a:spAutoFit/>
          </a:bodyPr>
          <a:lstStyle/>
          <a:p>
            <a:pPr algn="ctr"/>
            <a:r>
              <a:rPr lang="en-US" sz="5400" b="1" dirty="0" smtClean="0">
                <a:ln w="18000">
                  <a:solidFill>
                    <a:srgbClr val="7030A0"/>
                  </a:solidFill>
                  <a:prstDash val="solid"/>
                  <a:miter lim="800000"/>
                </a:ln>
                <a:noFill/>
                <a:effectLst>
                  <a:outerShdw blurRad="25500" dist="23000" dir="7020000" algn="tl">
                    <a:srgbClr val="000000">
                      <a:alpha val="50000"/>
                    </a:srgbClr>
                  </a:outerShdw>
                </a:effectLst>
              </a:rPr>
              <a:t>Bezier II</a:t>
            </a:r>
            <a:endParaRPr lang="en-US" sz="5400" b="1" dirty="0">
              <a:ln w="18000">
                <a:solidFill>
                  <a:srgbClr val="7030A0"/>
                </a:solidFill>
                <a:prstDash val="solid"/>
                <a:miter lim="800000"/>
              </a:ln>
              <a:noFill/>
              <a:effectLst>
                <a:outerShdw blurRad="25500" dist="23000" dir="7020000" algn="tl">
                  <a:srgbClr val="000000">
                    <a:alpha val="50000"/>
                  </a:srgbClr>
                </a:outerShdw>
              </a:effectLst>
            </a:endParaRPr>
          </a:p>
        </p:txBody>
      </p:sp>
      <p:sp>
        <p:nvSpPr>
          <p:cNvPr id="5" name="Action Button: Home 4">
            <a:hlinkClick r:id="" action="ppaction://hlinkshowjump?jump=firstslide" highlightClick="1"/>
          </p:cNvPr>
          <p:cNvSpPr/>
          <p:nvPr/>
        </p:nvSpPr>
        <p:spPr>
          <a:xfrm>
            <a:off x="2514600" y="228600"/>
            <a:ext cx="609600" cy="533400"/>
          </a:xfrm>
          <a:prstGeom prst="actionButtonHo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0" y="990600"/>
            <a:ext cx="9182637" cy="6324600"/>
          </a:xfrm>
          <a:prstGeom prst="rect">
            <a:avLst/>
          </a:prstGeom>
          <a:noFill/>
        </p:spPr>
        <p:txBody>
          <a:bodyPr wrap="square" rtlCol="0">
            <a:noAutofit/>
          </a:bodyPr>
          <a:lstStyle/>
          <a:p>
            <a:r>
              <a:rPr lang="en-GB" b="1" dirty="0" smtClean="0"/>
              <a:t>Symmetric Bezier</a:t>
            </a:r>
            <a:r>
              <a:rPr lang="en-GB" dirty="0" smtClean="0"/>
              <a:t>.  As the name suggests, this tool is for use when you want to two sides of a point to be identical, curving in exactly opposite directions, with an identical magnitude.  Lets return to our original shape.  Now choose the same point a last time, and select the </a:t>
            </a:r>
            <a:r>
              <a:rPr lang="en-GB" b="1" dirty="0" smtClean="0"/>
              <a:t>Symmetric Bezier</a:t>
            </a:r>
            <a:r>
              <a:rPr lang="en-GB" dirty="0" smtClean="0"/>
              <a:t> tool.  Now you will notice that both handles move at the same time, and that the length</a:t>
            </a:r>
          </a:p>
          <a:p>
            <a:r>
              <a:rPr lang="en-GB" b="1" dirty="0" smtClean="0"/>
              <a:t>					</a:t>
            </a:r>
            <a:r>
              <a:rPr lang="en-GB" dirty="0" smtClean="0"/>
              <a:t>of the yellow ‘bit’ is the same for both handles.</a:t>
            </a:r>
          </a:p>
          <a:p>
            <a:r>
              <a:rPr lang="en-GB" b="1" dirty="0" smtClean="0"/>
              <a:t>					</a:t>
            </a:r>
            <a:r>
              <a:rPr lang="en-GB" dirty="0" smtClean="0"/>
              <a:t>This time you will notice that your curve is </a:t>
            </a:r>
          </a:p>
          <a:p>
            <a:r>
              <a:rPr lang="en-GB" b="1" dirty="0" smtClean="0"/>
              <a:t>					</a:t>
            </a:r>
            <a:r>
              <a:rPr lang="en-GB" dirty="0" smtClean="0"/>
              <a:t>equal on both sides, and looks smoother.</a:t>
            </a:r>
          </a:p>
          <a:p>
            <a:r>
              <a:rPr lang="en-GB" b="1" dirty="0" smtClean="0"/>
              <a:t>						       </a:t>
            </a:r>
            <a:r>
              <a:rPr lang="en-GB" dirty="0" smtClean="0"/>
              <a:t>This tool is useful, but in a</a:t>
            </a:r>
          </a:p>
          <a:p>
            <a:r>
              <a:rPr lang="en-GB" b="1" dirty="0" smtClean="0"/>
              <a:t>						       </a:t>
            </a:r>
            <a:r>
              <a:rPr lang="en-GB" dirty="0" smtClean="0"/>
              <a:t>complex shape it would take a</a:t>
            </a:r>
          </a:p>
          <a:p>
            <a:r>
              <a:rPr lang="en-GB" b="1" dirty="0" smtClean="0"/>
              <a:t>						       </a:t>
            </a:r>
            <a:r>
              <a:rPr lang="en-GB" dirty="0" smtClean="0"/>
              <a:t>while to make all the lines curve.</a:t>
            </a:r>
          </a:p>
          <a:p>
            <a:r>
              <a:rPr lang="en-GB" b="1" dirty="0" smtClean="0"/>
              <a:t>						       </a:t>
            </a:r>
            <a:r>
              <a:rPr lang="en-GB" dirty="0" smtClean="0"/>
              <a:t>Here’s a little shortcut.</a:t>
            </a:r>
          </a:p>
          <a:p>
            <a:r>
              <a:rPr lang="en-GB" b="1" dirty="0" smtClean="0"/>
              <a:t>						       </a:t>
            </a:r>
            <a:r>
              <a:rPr lang="en-GB" dirty="0" smtClean="0"/>
              <a:t>Right-click on a point, and click</a:t>
            </a:r>
          </a:p>
          <a:p>
            <a:r>
              <a:rPr lang="en-GB" b="1" dirty="0" smtClean="0"/>
              <a:t>						       </a:t>
            </a:r>
            <a:r>
              <a:rPr lang="en-GB" dirty="0" smtClean="0"/>
              <a:t>on </a:t>
            </a:r>
            <a:r>
              <a:rPr lang="en-GB" b="1" dirty="0" smtClean="0"/>
              <a:t>Select All</a:t>
            </a:r>
            <a:r>
              <a:rPr lang="en-GB" dirty="0" smtClean="0"/>
              <a:t>.  Now, click on</a:t>
            </a:r>
          </a:p>
          <a:p>
            <a:r>
              <a:rPr lang="en-GB" b="1" dirty="0" smtClean="0"/>
              <a:t>						       Symmetric Bezier</a:t>
            </a:r>
            <a:r>
              <a:rPr lang="en-GB" dirty="0" smtClean="0"/>
              <a:t>, and all the lines in your shape will be curved.  This, of course, is not perfect, some of your lines will cross,</a:t>
            </a:r>
          </a:p>
          <a:p>
            <a:r>
              <a:rPr lang="en-GB" b="1" dirty="0" smtClean="0"/>
              <a:t>		        </a:t>
            </a:r>
            <a:r>
              <a:rPr lang="en-GB" dirty="0" smtClean="0"/>
              <a:t>but that is easily corrected.  This </a:t>
            </a:r>
            <a:r>
              <a:rPr lang="en-GB" b="1" dirty="0" smtClean="0"/>
              <a:t>DOES NOT WORK</a:t>
            </a:r>
            <a:r>
              <a:rPr lang="en-GB" dirty="0" smtClean="0"/>
              <a:t> if you use the</a:t>
            </a:r>
          </a:p>
          <a:p>
            <a:r>
              <a:rPr lang="en-GB" b="1" dirty="0" smtClean="0"/>
              <a:t>		        To Bezier</a:t>
            </a:r>
            <a:r>
              <a:rPr lang="en-GB" dirty="0" smtClean="0"/>
              <a:t> tool, as the handles will be orientated parallel to the lines of</a:t>
            </a:r>
          </a:p>
          <a:p>
            <a:r>
              <a:rPr lang="en-GB" b="1" dirty="0" smtClean="0"/>
              <a:t>		        </a:t>
            </a:r>
            <a:r>
              <a:rPr lang="en-GB" dirty="0" smtClean="0"/>
              <a:t>your shape, and not so that they are symmetric, meaning that your 		        shape would not form curves, but look as it already looked.</a:t>
            </a:r>
            <a:endParaRPr lang="en-GB" b="1" dirty="0" smtClean="0"/>
          </a:p>
        </p:txBody>
      </p:sp>
      <p:pic>
        <p:nvPicPr>
          <p:cNvPr id="7" name="Picture 2"/>
          <p:cNvPicPr>
            <a:picLocks noChangeAspect="1" noChangeArrowheads="1"/>
          </p:cNvPicPr>
          <p:nvPr/>
        </p:nvPicPr>
        <p:blipFill>
          <a:blip r:embed="rId2" cstate="print"/>
          <a:srcRect l="24219" t="29167" r="21094" b="17708"/>
          <a:stretch>
            <a:fillRect/>
          </a:stretch>
        </p:blipFill>
        <p:spPr bwMode="auto">
          <a:xfrm>
            <a:off x="0" y="2133600"/>
            <a:ext cx="3660588" cy="26670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22932" t="7174" r="70334" b="84375"/>
          <a:stretch>
            <a:fillRect/>
          </a:stretch>
        </p:blipFill>
        <p:spPr bwMode="auto">
          <a:xfrm>
            <a:off x="3669405" y="2133600"/>
            <a:ext cx="971551" cy="9144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l="24219" t="26042" r="61719" b="59375"/>
          <a:stretch>
            <a:fillRect/>
          </a:stretch>
        </p:blipFill>
        <p:spPr bwMode="auto">
          <a:xfrm>
            <a:off x="3657599" y="3048000"/>
            <a:ext cx="2253343" cy="1752600"/>
          </a:xfrm>
          <a:prstGeom prst="rect">
            <a:avLst/>
          </a:prstGeom>
          <a:noFill/>
          <a:ln w="9525">
            <a:noFill/>
            <a:miter lim="800000"/>
            <a:headEnd/>
            <a:tailEnd/>
          </a:ln>
        </p:spPr>
      </p:pic>
      <p:cxnSp>
        <p:nvCxnSpPr>
          <p:cNvPr id="11" name="Straight Connector 10"/>
          <p:cNvCxnSpPr/>
          <p:nvPr/>
        </p:nvCxnSpPr>
        <p:spPr>
          <a:xfrm flipH="1" flipV="1">
            <a:off x="862885" y="2322489"/>
            <a:ext cx="4893971" cy="1528294"/>
          </a:xfrm>
          <a:prstGeom prst="line">
            <a:avLst/>
          </a:prstGeom>
          <a:ln w="127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431443" y="2255946"/>
            <a:ext cx="4217830" cy="1427412"/>
          </a:xfrm>
          <a:prstGeom prst="line">
            <a:avLst/>
          </a:prstGeom>
          <a:ln w="127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100884" y="2636946"/>
            <a:ext cx="3775657" cy="1986569"/>
          </a:xfrm>
          <a:prstGeom prst="line">
            <a:avLst/>
          </a:prstGeom>
          <a:ln w="127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2053" name="Picture 5"/>
          <p:cNvPicPr>
            <a:picLocks noChangeAspect="1" noChangeArrowheads="1"/>
          </p:cNvPicPr>
          <p:nvPr/>
        </p:nvPicPr>
        <p:blipFill>
          <a:blip r:embed="rId5" cstate="print"/>
          <a:srcRect l="22785" t="27004" r="20253" b="15612"/>
          <a:stretch>
            <a:fillRect/>
          </a:stretch>
        </p:blipFill>
        <p:spPr bwMode="auto">
          <a:xfrm>
            <a:off x="1" y="5130800"/>
            <a:ext cx="2286000" cy="172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52400"/>
            <a:ext cx="2895600" cy="923330"/>
          </a:xfrm>
          <a:prstGeom prst="rect">
            <a:avLst/>
          </a:prstGeom>
          <a:noFill/>
        </p:spPr>
        <p:txBody>
          <a:bodyPr wrap="square" lIns="91440" tIns="45720" rIns="91440" bIns="45720">
            <a:spAutoFit/>
          </a:bodyPr>
          <a:lstStyle/>
          <a:p>
            <a:pPr algn="ctr"/>
            <a:r>
              <a:rPr lang="en-US" sz="5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Mediator</a:t>
            </a:r>
            <a:endParaRPr lang="en-US"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5" name="TextBox 4"/>
          <p:cNvSpPr txBox="1"/>
          <p:nvPr/>
        </p:nvSpPr>
        <p:spPr>
          <a:xfrm>
            <a:off x="0" y="1143000"/>
            <a:ext cx="4038600" cy="5715000"/>
          </a:xfrm>
          <a:prstGeom prst="rect">
            <a:avLst/>
          </a:prstGeom>
          <a:noFill/>
        </p:spPr>
        <p:txBody>
          <a:bodyPr wrap="square" rtlCol="0">
            <a:normAutofit/>
          </a:bodyPr>
          <a:lstStyle/>
          <a:p>
            <a:r>
              <a:rPr lang="en-GB" dirty="0" smtClean="0"/>
              <a:t>Now, down to business.  I will be focusing on the </a:t>
            </a:r>
            <a:r>
              <a:rPr lang="en-GB" b="1" dirty="0" smtClean="0"/>
              <a:t>Standard(CD-ROM etc.) </a:t>
            </a:r>
            <a:r>
              <a:rPr lang="en-GB" dirty="0" smtClean="0"/>
              <a:t>section of the software – I have not ventured into making my own flash or HTML files.</a:t>
            </a:r>
          </a:p>
          <a:p>
            <a:endParaRPr lang="en-GB" b="1" dirty="0" smtClean="0"/>
          </a:p>
          <a:p>
            <a:r>
              <a:rPr lang="en-GB" dirty="0" smtClean="0"/>
              <a:t>First of all, select the </a:t>
            </a:r>
            <a:r>
              <a:rPr lang="en-GB" b="1" dirty="0" smtClean="0"/>
              <a:t>Standard </a:t>
            </a:r>
            <a:r>
              <a:rPr lang="en-GB" dirty="0" smtClean="0"/>
              <a:t>document type, and press </a:t>
            </a:r>
            <a:r>
              <a:rPr lang="en-GB" b="1" dirty="0" smtClean="0"/>
              <a:t>OK</a:t>
            </a:r>
            <a:r>
              <a:rPr lang="en-GB" dirty="0" smtClean="0"/>
              <a:t>.</a:t>
            </a:r>
          </a:p>
          <a:p>
            <a:endParaRPr lang="en-GB" b="1" dirty="0" smtClean="0"/>
          </a:p>
          <a:p>
            <a:endParaRPr lang="en-GB" b="1" dirty="0" smtClean="0"/>
          </a:p>
          <a:p>
            <a:r>
              <a:rPr lang="en-GB" dirty="0" smtClean="0"/>
              <a:t>You are then confronted with a choice of display type, this makes no difference to the tools we will be using, but makes a difference to how your finished document looks.  For any screenshots I use, I will be using the </a:t>
            </a:r>
            <a:r>
              <a:rPr lang="en-GB" b="1" dirty="0" smtClean="0"/>
              <a:t>Full screen with frame option</a:t>
            </a:r>
            <a:r>
              <a:rPr lang="en-GB" dirty="0" smtClean="0"/>
              <a:t>, but the choice is up to you.</a:t>
            </a:r>
            <a:endParaRPr lang="en-GB" dirty="0"/>
          </a:p>
        </p:txBody>
      </p:sp>
      <p:pic>
        <p:nvPicPr>
          <p:cNvPr id="1026" name="Picture 2"/>
          <p:cNvPicPr>
            <a:picLocks noChangeAspect="1" noChangeArrowheads="1"/>
          </p:cNvPicPr>
          <p:nvPr/>
        </p:nvPicPr>
        <p:blipFill>
          <a:blip r:embed="rId2" cstate="print"/>
          <a:srcRect l="23437" t="26042" r="24219" b="30208"/>
          <a:stretch>
            <a:fillRect/>
          </a:stretch>
        </p:blipFill>
        <p:spPr bwMode="auto">
          <a:xfrm>
            <a:off x="4038600" y="0"/>
            <a:ext cx="5105400" cy="32004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l="24219" t="23958" r="25000" b="28125"/>
          <a:stretch>
            <a:fillRect/>
          </a:stretch>
        </p:blipFill>
        <p:spPr bwMode="auto">
          <a:xfrm>
            <a:off x="4191000" y="3352800"/>
            <a:ext cx="4953000" cy="3505200"/>
          </a:xfrm>
          <a:prstGeom prst="rect">
            <a:avLst/>
          </a:prstGeom>
          <a:noFill/>
          <a:ln w="9525">
            <a:noFill/>
            <a:miter lim="800000"/>
            <a:headEnd/>
            <a:tailEnd/>
          </a:ln>
        </p:spPr>
      </p:pic>
      <p:sp>
        <p:nvSpPr>
          <p:cNvPr id="6" name="Action Button: Home 5">
            <a:hlinkClick r:id="" action="ppaction://hlinkshowjump?jump=firstslide" highlightClick="1"/>
          </p:cNvPr>
          <p:cNvSpPr/>
          <p:nvPr/>
        </p:nvSpPr>
        <p:spPr>
          <a:xfrm>
            <a:off x="76200" y="381000"/>
            <a:ext cx="609600" cy="533400"/>
          </a:xfrm>
          <a:prstGeom prst="actionButtonHo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58000"/>
          </a:xfrm>
          <a:prstGeom prst="rect">
            <a:avLst/>
          </a:prstGeom>
          <a:noFill/>
        </p:spPr>
        <p:txBody>
          <a:bodyPr wrap="square" rtlCol="0">
            <a:normAutofit/>
          </a:bodyPr>
          <a:lstStyle/>
          <a:p>
            <a:pPr algn="ctr"/>
            <a:r>
              <a:rPr lang="en-GB" b="1" u="sng" dirty="0" smtClean="0"/>
              <a:t>Afterword</a:t>
            </a:r>
          </a:p>
          <a:p>
            <a:pPr algn="ctr"/>
            <a:endParaRPr lang="en-GB" b="1" u="sng" dirty="0" smtClean="0"/>
          </a:p>
          <a:p>
            <a:pPr algn="ctr"/>
            <a:endParaRPr lang="en-GB" b="1" u="sng" dirty="0" smtClean="0"/>
          </a:p>
          <a:p>
            <a:pPr algn="ctr"/>
            <a:r>
              <a:rPr lang="en-GB" dirty="0" smtClean="0"/>
              <a:t>I have to admit, I wasn’t really sure how to make this presentation flow.  Mediator is not like other software I have written presentations for, in that it is not a steady progression of tools, that are easy to use but hard to master, but it is </a:t>
            </a:r>
            <a:r>
              <a:rPr lang="en-GB" smtClean="0"/>
              <a:t>a collection of </a:t>
            </a:r>
            <a:r>
              <a:rPr lang="en-GB" dirty="0" smtClean="0"/>
              <a:t>different tools for different jobs, some very simple on the outside but counter intuitive and hard to ‘get right’ on the inside.  I want to stress that the methods I show here are not the only methods, or necessarily the easiest, they are the methods that I have discovered and had success using.  This presentation is designed to give a groundwork for using the software, and so does not go into great detail on some of the more specialist functions of Mediator.</a:t>
            </a:r>
            <a:endParaRPr lang="en-GB" dirty="0"/>
          </a:p>
        </p:txBody>
      </p:sp>
      <p:sp>
        <p:nvSpPr>
          <p:cNvPr id="3" name="Action Button: Home 2">
            <a:hlinkClick r:id="" action="ppaction://hlinkshowjump?jump=firstslide" highlightClick="1"/>
          </p:cNvPr>
          <p:cNvSpPr/>
          <p:nvPr/>
        </p:nvSpPr>
        <p:spPr>
          <a:xfrm>
            <a:off x="38637" y="38637"/>
            <a:ext cx="609600" cy="533400"/>
          </a:xfrm>
          <a:prstGeom prst="actionButtonHo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12500" b="81250"/>
          <a:stretch>
            <a:fillRect/>
          </a:stretch>
        </p:blipFill>
        <p:spPr bwMode="auto">
          <a:xfrm>
            <a:off x="0" y="1981200"/>
            <a:ext cx="6934200" cy="1114425"/>
          </a:xfrm>
          <a:prstGeom prst="rect">
            <a:avLst/>
          </a:prstGeom>
          <a:noFill/>
          <a:ln w="9525">
            <a:noFill/>
            <a:miter lim="800000"/>
            <a:headEnd/>
            <a:tailEnd/>
          </a:ln>
        </p:spPr>
      </p:pic>
      <p:sp>
        <p:nvSpPr>
          <p:cNvPr id="5" name="Rectangle 4"/>
          <p:cNvSpPr/>
          <p:nvPr/>
        </p:nvSpPr>
        <p:spPr>
          <a:xfrm>
            <a:off x="0" y="0"/>
            <a:ext cx="4419600" cy="923330"/>
          </a:xfrm>
          <a:prstGeom prst="rect">
            <a:avLst/>
          </a:prstGeom>
          <a:noFill/>
        </p:spPr>
        <p:txBody>
          <a:bodyPr wrap="square" lIns="91440" tIns="45720" rIns="91440" bIns="45720">
            <a:spAutoFit/>
          </a:bodyPr>
          <a:lstStyle/>
          <a:p>
            <a:pPr algn="ctr"/>
            <a:r>
              <a:rPr lang="en-US" sz="5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Toolbars I</a:t>
            </a:r>
            <a:endParaRPr lang="en-US"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6" name="TextBox 5"/>
          <p:cNvSpPr txBox="1"/>
          <p:nvPr/>
        </p:nvSpPr>
        <p:spPr>
          <a:xfrm>
            <a:off x="0" y="1143000"/>
            <a:ext cx="4038600" cy="914400"/>
          </a:xfrm>
          <a:prstGeom prst="rect">
            <a:avLst/>
          </a:prstGeom>
          <a:noFill/>
        </p:spPr>
        <p:txBody>
          <a:bodyPr wrap="square" rtlCol="0">
            <a:normAutofit/>
          </a:bodyPr>
          <a:lstStyle/>
          <a:p>
            <a:r>
              <a:rPr lang="en-GB" dirty="0" smtClean="0"/>
              <a:t>I am going to quickly explain all the toolbars, and tell you which ones I will be covering in this presentation.</a:t>
            </a:r>
            <a:endParaRPr lang="en-GB" dirty="0"/>
          </a:p>
        </p:txBody>
      </p:sp>
      <p:sp>
        <p:nvSpPr>
          <p:cNvPr id="7" name="TextBox 6"/>
          <p:cNvSpPr txBox="1"/>
          <p:nvPr/>
        </p:nvSpPr>
        <p:spPr>
          <a:xfrm>
            <a:off x="0" y="3048000"/>
            <a:ext cx="7924800" cy="2971800"/>
          </a:xfrm>
          <a:prstGeom prst="rect">
            <a:avLst/>
          </a:prstGeom>
          <a:noFill/>
        </p:spPr>
        <p:txBody>
          <a:bodyPr wrap="square" rtlCol="0">
            <a:normAutofit/>
          </a:bodyPr>
          <a:lstStyle/>
          <a:p>
            <a:r>
              <a:rPr lang="en-GB" sz="1700" dirty="0" smtClean="0"/>
              <a:t>This is the </a:t>
            </a:r>
            <a:r>
              <a:rPr lang="en-GB" sz="1700" b="1" dirty="0" smtClean="0"/>
              <a:t>HOME </a:t>
            </a:r>
            <a:r>
              <a:rPr lang="en-GB" sz="1700" dirty="0" smtClean="0"/>
              <a:t>toolbar, and looks a lot like the toolbar in PowerPoint.  It contains the standard </a:t>
            </a:r>
            <a:r>
              <a:rPr lang="en-GB" sz="1700" b="1" dirty="0" smtClean="0"/>
              <a:t>Paste</a:t>
            </a:r>
            <a:r>
              <a:rPr lang="en-GB" sz="1700" dirty="0" smtClean="0"/>
              <a:t>, </a:t>
            </a:r>
            <a:r>
              <a:rPr lang="en-GB" sz="1700" b="1" dirty="0" smtClean="0"/>
              <a:t>Cut</a:t>
            </a:r>
            <a:r>
              <a:rPr lang="en-GB" sz="1700" dirty="0" smtClean="0"/>
              <a:t>, </a:t>
            </a:r>
            <a:r>
              <a:rPr lang="en-GB" sz="1700" b="1" dirty="0" smtClean="0"/>
              <a:t>Copy</a:t>
            </a:r>
            <a:r>
              <a:rPr lang="en-GB" sz="1700" dirty="0" smtClean="0"/>
              <a:t> and </a:t>
            </a:r>
            <a:r>
              <a:rPr lang="en-GB" sz="1700" b="1" dirty="0" smtClean="0"/>
              <a:t>Duplicate</a:t>
            </a:r>
            <a:r>
              <a:rPr lang="en-GB" sz="1700" dirty="0" smtClean="0"/>
              <a:t>, which don’t need any explanation.  You then have the ‘</a:t>
            </a:r>
            <a:r>
              <a:rPr lang="en-GB" sz="1700" b="1" dirty="0" smtClean="0"/>
              <a:t>New</a:t>
            </a:r>
            <a:r>
              <a:rPr lang="en-GB" sz="1700" dirty="0" smtClean="0"/>
              <a:t>’ button, which doesn’t give you a new blank page, but lets you choose from a selection of preset designs for your webpage, </a:t>
            </a:r>
          </a:p>
          <a:p>
            <a:r>
              <a:rPr lang="en-GB" sz="1700" dirty="0" smtClean="0"/>
              <a:t>complete with ‘objects’ which are listed below the </a:t>
            </a:r>
          </a:p>
          <a:p>
            <a:r>
              <a:rPr lang="en-GB" sz="1700" dirty="0" smtClean="0"/>
              <a:t>page information.   You then  have the </a:t>
            </a:r>
            <a:r>
              <a:rPr lang="en-GB" sz="1700" b="1" dirty="0" smtClean="0"/>
              <a:t>Delete</a:t>
            </a:r>
            <a:r>
              <a:rPr lang="en-GB" sz="1700" dirty="0" smtClean="0"/>
              <a:t> button,</a:t>
            </a:r>
          </a:p>
          <a:p>
            <a:r>
              <a:rPr lang="en-GB" sz="1700" dirty="0" smtClean="0"/>
              <a:t>which deletes the selected page from the document.   </a:t>
            </a:r>
            <a:r>
              <a:rPr lang="en-GB" sz="1700" b="1" dirty="0" smtClean="0"/>
              <a:t>Rename</a:t>
            </a:r>
            <a:r>
              <a:rPr lang="en-GB" sz="1700" dirty="0" smtClean="0"/>
              <a:t> will let you rename the page, and </a:t>
            </a:r>
            <a:r>
              <a:rPr lang="en-GB" sz="1700" b="1" dirty="0" smtClean="0"/>
              <a:t>Colour</a:t>
            </a:r>
            <a:r>
              <a:rPr lang="en-GB" sz="1700" dirty="0" smtClean="0"/>
              <a:t> lets you choose a new background </a:t>
            </a:r>
          </a:p>
          <a:p>
            <a:r>
              <a:rPr lang="en-GB" sz="1700" dirty="0" smtClean="0"/>
              <a:t>colour for the selected page.</a:t>
            </a:r>
          </a:p>
          <a:p>
            <a:endParaRPr lang="en-GB" sz="1600" dirty="0"/>
          </a:p>
        </p:txBody>
      </p:sp>
      <p:pic>
        <p:nvPicPr>
          <p:cNvPr id="2051" name="Picture 3"/>
          <p:cNvPicPr>
            <a:picLocks noChangeAspect="1" noChangeArrowheads="1"/>
          </p:cNvPicPr>
          <p:nvPr/>
        </p:nvPicPr>
        <p:blipFill>
          <a:blip r:embed="rId3" cstate="print"/>
          <a:srcRect r="13281" b="20833"/>
          <a:stretch>
            <a:fillRect/>
          </a:stretch>
        </p:blipFill>
        <p:spPr bwMode="auto">
          <a:xfrm>
            <a:off x="4800600" y="3884140"/>
            <a:ext cx="4343400" cy="2973860"/>
          </a:xfrm>
          <a:prstGeom prst="rect">
            <a:avLst/>
          </a:prstGeom>
          <a:noFill/>
          <a:ln w="9525">
            <a:noFill/>
            <a:miter lim="800000"/>
            <a:headEnd/>
            <a:tailEnd/>
          </a:ln>
        </p:spPr>
      </p:pic>
      <p:sp>
        <p:nvSpPr>
          <p:cNvPr id="9" name="Action Button: Home 8">
            <a:hlinkClick r:id="" action="ppaction://hlinkshowjump?jump=firstslide" highlightClick="1"/>
          </p:cNvPr>
          <p:cNvSpPr/>
          <p:nvPr/>
        </p:nvSpPr>
        <p:spPr>
          <a:xfrm>
            <a:off x="76200" y="228600"/>
            <a:ext cx="609600" cy="533400"/>
          </a:xfrm>
          <a:prstGeom prst="actionButtonHo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419600" cy="923330"/>
          </a:xfrm>
          <a:prstGeom prst="rect">
            <a:avLst/>
          </a:prstGeom>
          <a:noFill/>
        </p:spPr>
        <p:txBody>
          <a:bodyPr wrap="square" lIns="91440" tIns="45720" rIns="91440" bIns="45720">
            <a:spAutoFit/>
          </a:bodyPr>
          <a:lstStyle/>
          <a:p>
            <a:pPr algn="ctr"/>
            <a:r>
              <a:rPr lang="en-US" sz="5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Toolbars II</a:t>
            </a:r>
            <a:endParaRPr lang="en-US"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3074" name="Picture 2"/>
          <p:cNvPicPr>
            <a:picLocks noChangeAspect="1" noChangeArrowheads="1"/>
          </p:cNvPicPr>
          <p:nvPr/>
        </p:nvPicPr>
        <p:blipFill>
          <a:blip r:embed="rId2" cstate="print"/>
          <a:srcRect r="10938" b="81250"/>
          <a:stretch>
            <a:fillRect/>
          </a:stretch>
        </p:blipFill>
        <p:spPr bwMode="auto">
          <a:xfrm>
            <a:off x="0" y="990600"/>
            <a:ext cx="7068000" cy="1116000"/>
          </a:xfrm>
          <a:prstGeom prst="rect">
            <a:avLst/>
          </a:prstGeom>
          <a:noFill/>
          <a:ln w="9525">
            <a:noFill/>
            <a:miter lim="800000"/>
            <a:headEnd/>
            <a:tailEnd/>
          </a:ln>
        </p:spPr>
      </p:pic>
      <p:sp>
        <p:nvSpPr>
          <p:cNvPr id="6" name="TextBox 5"/>
          <p:cNvSpPr txBox="1"/>
          <p:nvPr/>
        </p:nvSpPr>
        <p:spPr>
          <a:xfrm>
            <a:off x="0" y="2133600"/>
            <a:ext cx="6934200" cy="4724400"/>
          </a:xfrm>
          <a:prstGeom prst="rect">
            <a:avLst/>
          </a:prstGeom>
          <a:noFill/>
        </p:spPr>
        <p:txBody>
          <a:bodyPr wrap="square" rtlCol="0">
            <a:normAutofit/>
          </a:bodyPr>
          <a:lstStyle/>
          <a:p>
            <a:r>
              <a:rPr lang="en-GB" sz="1600" dirty="0" smtClean="0"/>
              <a:t>This toolbar is, as the name suggests, used to put ‘objects’ (where possible I try to use the same terminology as the software) into your document.  From the left you have </a:t>
            </a:r>
            <a:r>
              <a:rPr lang="en-GB" sz="1600" b="1" dirty="0" smtClean="0"/>
              <a:t>Picture</a:t>
            </a:r>
            <a:r>
              <a:rPr lang="en-GB" sz="1600" dirty="0" smtClean="0"/>
              <a:t> – lets you choose a picture from within your computer – however before you place it you must set its dimensions.  </a:t>
            </a:r>
            <a:r>
              <a:rPr lang="en-GB" sz="1600" b="1" dirty="0" smtClean="0"/>
              <a:t>Rectangle</a:t>
            </a:r>
            <a:r>
              <a:rPr lang="en-GB" sz="1600" dirty="0" smtClean="0"/>
              <a:t> allows you to draw a rectangle with and side length you wish.</a:t>
            </a:r>
          </a:p>
          <a:p>
            <a:endParaRPr lang="en-GB" sz="1600" dirty="0" smtClean="0"/>
          </a:p>
          <a:p>
            <a:r>
              <a:rPr lang="en-GB" sz="1600" b="1" dirty="0" smtClean="0"/>
              <a:t>Polygon </a:t>
            </a:r>
            <a:r>
              <a:rPr lang="en-GB" sz="1600" dirty="0" smtClean="0"/>
              <a:t>has two options – if you click </a:t>
            </a:r>
            <a:r>
              <a:rPr lang="en-GB" sz="1600" b="1" dirty="0" smtClean="0"/>
              <a:t>on the shape</a:t>
            </a:r>
            <a:r>
              <a:rPr lang="en-GB" sz="1600" dirty="0" smtClean="0"/>
              <a:t> </a:t>
            </a:r>
          </a:p>
          <a:p>
            <a:r>
              <a:rPr lang="en-GB" sz="1600" dirty="0" smtClean="0"/>
              <a:t>you go to a separate screen where you can set the </a:t>
            </a:r>
          </a:p>
          <a:p>
            <a:r>
              <a:rPr lang="en-GB" sz="1600" dirty="0" smtClean="0"/>
              <a:t>number of sides, and their length.</a:t>
            </a:r>
          </a:p>
          <a:p>
            <a:r>
              <a:rPr lang="en-GB" sz="1600" dirty="0" smtClean="0"/>
              <a:t>			The other option – </a:t>
            </a:r>
          </a:p>
          <a:p>
            <a:r>
              <a:rPr lang="en-GB" sz="1600" dirty="0" smtClean="0"/>
              <a:t>			if you </a:t>
            </a:r>
            <a:r>
              <a:rPr lang="en-GB" sz="1600" b="1" dirty="0" smtClean="0"/>
              <a:t>click on the</a:t>
            </a:r>
          </a:p>
          <a:p>
            <a:r>
              <a:rPr lang="en-GB" sz="1600" b="1" dirty="0" smtClean="0"/>
              <a:t>			arrow </a:t>
            </a:r>
            <a:r>
              <a:rPr lang="en-GB" sz="1600" dirty="0" smtClean="0"/>
              <a:t>– brings up</a:t>
            </a:r>
          </a:p>
          <a:p>
            <a:r>
              <a:rPr lang="en-GB" sz="1600" dirty="0" smtClean="0"/>
              <a:t>			a drop down menu</a:t>
            </a:r>
          </a:p>
          <a:p>
            <a:r>
              <a:rPr lang="en-GB" sz="1600" dirty="0" smtClean="0"/>
              <a:t>			with different </a:t>
            </a:r>
          </a:p>
          <a:p>
            <a:r>
              <a:rPr lang="en-GB" sz="1600" dirty="0" smtClean="0"/>
              <a:t>			preset shapes in it, such as circles, regular 				polygons and </a:t>
            </a:r>
          </a:p>
          <a:p>
            <a:r>
              <a:rPr lang="en-GB" sz="1600" dirty="0" smtClean="0"/>
              <a:t>callouts and banners.</a:t>
            </a:r>
          </a:p>
          <a:p>
            <a:endParaRPr lang="en-GB" sz="1600" dirty="0" smtClean="0"/>
          </a:p>
          <a:p>
            <a:endParaRPr lang="en-GB" sz="1600" dirty="0"/>
          </a:p>
        </p:txBody>
      </p:sp>
      <p:pic>
        <p:nvPicPr>
          <p:cNvPr id="1026" name="Picture 2"/>
          <p:cNvPicPr>
            <a:picLocks noChangeAspect="1" noChangeArrowheads="1"/>
          </p:cNvPicPr>
          <p:nvPr/>
        </p:nvPicPr>
        <p:blipFill>
          <a:blip r:embed="rId3" cstate="print"/>
          <a:srcRect r="51563" b="57292"/>
          <a:stretch>
            <a:fillRect/>
          </a:stretch>
        </p:blipFill>
        <p:spPr bwMode="auto">
          <a:xfrm>
            <a:off x="4419600" y="3200400"/>
            <a:ext cx="4724400" cy="31242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17969" t="22917" r="32031" b="35417"/>
          <a:stretch>
            <a:fillRect/>
          </a:stretch>
        </p:blipFill>
        <p:spPr bwMode="auto">
          <a:xfrm>
            <a:off x="66539" y="4402862"/>
            <a:ext cx="2735473" cy="1709671"/>
          </a:xfrm>
          <a:prstGeom prst="rect">
            <a:avLst/>
          </a:prstGeom>
          <a:noFill/>
          <a:ln w="9525">
            <a:noFill/>
            <a:miter lim="800000"/>
            <a:headEnd/>
            <a:tailEnd/>
          </a:ln>
        </p:spPr>
      </p:pic>
      <p:sp>
        <p:nvSpPr>
          <p:cNvPr id="7" name="Action Button: Home 6">
            <a:hlinkClick r:id="" action="ppaction://hlinkshowjump?jump=firstslide" highlightClick="1"/>
          </p:cNvPr>
          <p:cNvSpPr/>
          <p:nvPr/>
        </p:nvSpPr>
        <p:spPr>
          <a:xfrm>
            <a:off x="76200" y="228600"/>
            <a:ext cx="609600" cy="533400"/>
          </a:xfrm>
          <a:prstGeom prst="actionButtonHo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419600" cy="923330"/>
          </a:xfrm>
          <a:prstGeom prst="rect">
            <a:avLst/>
          </a:prstGeom>
          <a:noFill/>
        </p:spPr>
        <p:txBody>
          <a:bodyPr wrap="square" lIns="91440" tIns="45720" rIns="91440" bIns="45720">
            <a:spAutoFit/>
          </a:bodyPr>
          <a:lstStyle/>
          <a:p>
            <a:pPr algn="ctr"/>
            <a:r>
              <a:rPr lang="en-US" sz="5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Toolbars III</a:t>
            </a:r>
            <a:endParaRPr lang="en-US"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5" name="Picture 2"/>
          <p:cNvPicPr>
            <a:picLocks noChangeAspect="1" noChangeArrowheads="1"/>
          </p:cNvPicPr>
          <p:nvPr/>
        </p:nvPicPr>
        <p:blipFill>
          <a:blip r:embed="rId2" cstate="print"/>
          <a:srcRect r="10938" b="81250"/>
          <a:stretch>
            <a:fillRect/>
          </a:stretch>
        </p:blipFill>
        <p:spPr bwMode="auto">
          <a:xfrm>
            <a:off x="0" y="990600"/>
            <a:ext cx="7068000" cy="1116000"/>
          </a:xfrm>
          <a:prstGeom prst="rect">
            <a:avLst/>
          </a:prstGeom>
          <a:noFill/>
          <a:ln w="9525">
            <a:noFill/>
            <a:miter lim="800000"/>
            <a:headEnd/>
            <a:tailEnd/>
          </a:ln>
        </p:spPr>
      </p:pic>
      <p:sp>
        <p:nvSpPr>
          <p:cNvPr id="6" name="TextBox 5"/>
          <p:cNvSpPr txBox="1"/>
          <p:nvPr/>
        </p:nvSpPr>
        <p:spPr>
          <a:xfrm>
            <a:off x="0" y="2133600"/>
            <a:ext cx="6934200" cy="4724400"/>
          </a:xfrm>
          <a:prstGeom prst="rect">
            <a:avLst/>
          </a:prstGeom>
          <a:noFill/>
        </p:spPr>
        <p:txBody>
          <a:bodyPr wrap="square" rtlCol="0">
            <a:normAutofit/>
          </a:bodyPr>
          <a:lstStyle/>
          <a:p>
            <a:r>
              <a:rPr lang="en-GB" sz="1600" dirty="0" smtClean="0"/>
              <a:t>The </a:t>
            </a:r>
            <a:r>
              <a:rPr lang="en-GB" sz="1600" b="1" dirty="0" smtClean="0"/>
              <a:t>Drawing</a:t>
            </a:r>
            <a:r>
              <a:rPr lang="en-GB" sz="1600" dirty="0" smtClean="0"/>
              <a:t> tool opens up a menu, which gives you the choice of creating a new </a:t>
            </a:r>
          </a:p>
          <a:p>
            <a:r>
              <a:rPr lang="en-GB" sz="1600" dirty="0" smtClean="0"/>
              <a:t>			drawing, or loading a already made one.  If you</a:t>
            </a:r>
          </a:p>
          <a:p>
            <a:r>
              <a:rPr lang="en-GB" sz="1600" b="1" dirty="0" smtClean="0"/>
              <a:t>			</a:t>
            </a:r>
            <a:r>
              <a:rPr lang="en-GB" sz="1600" dirty="0" smtClean="0"/>
              <a:t>select ‘</a:t>
            </a:r>
            <a:r>
              <a:rPr lang="en-GB" sz="1600" b="1" dirty="0" smtClean="0"/>
              <a:t>create new drawing</a:t>
            </a:r>
            <a:r>
              <a:rPr lang="en-GB" sz="1600" dirty="0" smtClean="0"/>
              <a:t>’ you will be taken to </a:t>
            </a:r>
          </a:p>
          <a:p>
            <a:r>
              <a:rPr lang="en-GB" sz="1600" b="1" dirty="0" smtClean="0"/>
              <a:t>			</a:t>
            </a:r>
            <a:r>
              <a:rPr lang="en-GB" sz="1600" dirty="0" smtClean="0"/>
              <a:t>a separate piece of software, much like 				paint.net, which allows you to make your own</a:t>
            </a:r>
          </a:p>
          <a:p>
            <a:r>
              <a:rPr lang="en-GB" sz="1600" b="1" dirty="0" smtClean="0"/>
              <a:t>			</a:t>
            </a:r>
            <a:r>
              <a:rPr lang="en-GB" sz="1600" dirty="0" smtClean="0"/>
              <a:t>shape from scratch, complete with colours and</a:t>
            </a:r>
          </a:p>
          <a:p>
            <a:r>
              <a:rPr lang="en-GB" sz="1600" dirty="0" smtClean="0"/>
              <a:t>			text.  </a:t>
            </a:r>
            <a:r>
              <a:rPr lang="en-GB" sz="1600" b="1" dirty="0" smtClean="0"/>
              <a:t>Bump Map</a:t>
            </a:r>
            <a:r>
              <a:rPr lang="en-GB" sz="1600" dirty="0" smtClean="0"/>
              <a:t> lets you insert an object that is either a texture, i.e. marble or wood, or an effect, such as an arrow with a shadow, or a rectangle with curved edges and a shadow.  </a:t>
            </a:r>
            <a:r>
              <a:rPr lang="en-GB" sz="1600" b="1" dirty="0" smtClean="0"/>
              <a:t>Text</a:t>
            </a:r>
            <a:r>
              <a:rPr lang="en-GB" sz="1600" dirty="0" smtClean="0"/>
              <a:t> allows you to put in a text box, and </a:t>
            </a:r>
            <a:r>
              <a:rPr lang="en-GB" sz="1600" b="1" dirty="0" smtClean="0"/>
              <a:t>Headline</a:t>
            </a:r>
            <a:r>
              <a:rPr lang="en-GB" sz="1600" dirty="0" smtClean="0"/>
              <a:t> inserts something almost identical to WordArt from PowerPoint.  </a:t>
            </a:r>
            <a:r>
              <a:rPr lang="en-GB" sz="1600" b="1" dirty="0" smtClean="0"/>
              <a:t>Windows Media Player</a:t>
            </a:r>
            <a:r>
              <a:rPr lang="en-GB" sz="1600" dirty="0" smtClean="0"/>
              <a:t> lets you insert a video </a:t>
            </a:r>
            <a:r>
              <a:rPr lang="en-GB" sz="1600" smtClean="0"/>
              <a:t>which </a:t>
            </a:r>
            <a:r>
              <a:rPr lang="en-GB" sz="1600" smtClean="0"/>
              <a:t>plays </a:t>
            </a:r>
            <a:r>
              <a:rPr lang="en-GB" sz="1600" dirty="0" smtClean="0"/>
              <a:t>through windows media player, and </a:t>
            </a:r>
            <a:r>
              <a:rPr lang="en-GB" sz="1600" b="1" dirty="0" smtClean="0"/>
              <a:t>Video</a:t>
            </a:r>
            <a:r>
              <a:rPr lang="en-GB" sz="1600" dirty="0" smtClean="0"/>
              <a:t> does the same thing.  </a:t>
            </a:r>
            <a:r>
              <a:rPr lang="en-GB" sz="1600" b="1" dirty="0" smtClean="0"/>
              <a:t>Animated GIF</a:t>
            </a:r>
            <a:r>
              <a:rPr lang="en-GB" sz="1600" dirty="0" smtClean="0"/>
              <a:t> lets you insert a small animation from a selection of animations that come with the software, or one of your own.  </a:t>
            </a:r>
            <a:r>
              <a:rPr lang="en-GB" sz="1600" b="1" dirty="0" smtClean="0"/>
              <a:t>Flash</a:t>
            </a:r>
            <a:r>
              <a:rPr lang="en-GB" sz="1600" dirty="0" smtClean="0"/>
              <a:t> does the same as video, but inserts files that play through the flash player.  The </a:t>
            </a:r>
            <a:r>
              <a:rPr lang="en-GB" sz="1600" b="1" dirty="0" smtClean="0"/>
              <a:t>CONTROLS</a:t>
            </a:r>
            <a:r>
              <a:rPr lang="en-GB" sz="1600" dirty="0" smtClean="0"/>
              <a:t> section of the toolbar is covered in slide </a:t>
            </a:r>
            <a:r>
              <a:rPr lang="en-GB" sz="1600" b="1" i="1" dirty="0" smtClean="0">
                <a:hlinkClick r:id="rId3" action="ppaction://hlinksldjump"/>
              </a:rPr>
              <a:t>9 - 12</a:t>
            </a:r>
            <a:r>
              <a:rPr lang="en-GB" sz="1600" dirty="0" smtClean="0"/>
              <a:t> </a:t>
            </a:r>
            <a:endParaRPr lang="en-GB" sz="1600" dirty="0"/>
          </a:p>
        </p:txBody>
      </p:sp>
      <p:pic>
        <p:nvPicPr>
          <p:cNvPr id="2050" name="Picture 2"/>
          <p:cNvPicPr>
            <a:picLocks noChangeAspect="1" noChangeArrowheads="1"/>
          </p:cNvPicPr>
          <p:nvPr/>
        </p:nvPicPr>
        <p:blipFill>
          <a:blip r:embed="rId4" cstate="print"/>
          <a:srcRect l="35440" t="38542" r="35440" b="41666"/>
          <a:stretch>
            <a:fillRect/>
          </a:stretch>
        </p:blipFill>
        <p:spPr bwMode="auto">
          <a:xfrm>
            <a:off x="-20782" y="2438400"/>
            <a:ext cx="2840182" cy="1447800"/>
          </a:xfrm>
          <a:prstGeom prst="rect">
            <a:avLst/>
          </a:prstGeom>
          <a:noFill/>
          <a:ln w="9525">
            <a:noFill/>
            <a:miter lim="800000"/>
            <a:headEnd/>
            <a:tailEnd/>
          </a:ln>
        </p:spPr>
      </p:pic>
      <p:sp>
        <p:nvSpPr>
          <p:cNvPr id="7" name="Action Button: Home 6">
            <a:hlinkClick r:id="" action="ppaction://hlinkshowjump?jump=firstslide" highlightClick="1"/>
          </p:cNvPr>
          <p:cNvSpPr/>
          <p:nvPr/>
        </p:nvSpPr>
        <p:spPr>
          <a:xfrm>
            <a:off x="76200" y="228600"/>
            <a:ext cx="609600" cy="533400"/>
          </a:xfrm>
          <a:prstGeom prst="actionButtonHo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419600" cy="923330"/>
          </a:xfrm>
          <a:prstGeom prst="rect">
            <a:avLst/>
          </a:prstGeom>
          <a:noFill/>
        </p:spPr>
        <p:txBody>
          <a:bodyPr wrap="square" lIns="91440" tIns="45720" rIns="91440" bIns="45720">
            <a:spAutoFit/>
          </a:bodyPr>
          <a:lstStyle/>
          <a:p>
            <a:pPr algn="ctr"/>
            <a:r>
              <a:rPr lang="en-US" sz="5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Toolbars IV</a:t>
            </a:r>
            <a:endParaRPr lang="en-US"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1027" name="Picture 3"/>
          <p:cNvPicPr>
            <a:picLocks noChangeAspect="1" noChangeArrowheads="1"/>
          </p:cNvPicPr>
          <p:nvPr/>
        </p:nvPicPr>
        <p:blipFill>
          <a:blip r:embed="rId2" cstate="print"/>
          <a:srcRect r="13584" b="81250"/>
          <a:stretch>
            <a:fillRect/>
          </a:stretch>
        </p:blipFill>
        <p:spPr bwMode="auto">
          <a:xfrm>
            <a:off x="0" y="990600"/>
            <a:ext cx="6858000" cy="1116000"/>
          </a:xfrm>
          <a:prstGeom prst="rect">
            <a:avLst/>
          </a:prstGeom>
          <a:noFill/>
          <a:ln w="9525">
            <a:noFill/>
            <a:miter lim="800000"/>
            <a:headEnd/>
            <a:tailEnd/>
          </a:ln>
          <a:effectLst/>
        </p:spPr>
      </p:pic>
      <p:sp>
        <p:nvSpPr>
          <p:cNvPr id="5" name="TextBox 4"/>
          <p:cNvSpPr txBox="1"/>
          <p:nvPr/>
        </p:nvSpPr>
        <p:spPr>
          <a:xfrm>
            <a:off x="0" y="2133600"/>
            <a:ext cx="6934200" cy="1143000"/>
          </a:xfrm>
          <a:prstGeom prst="rect">
            <a:avLst/>
          </a:prstGeom>
          <a:noFill/>
        </p:spPr>
        <p:txBody>
          <a:bodyPr wrap="square" rtlCol="0">
            <a:normAutofit fontScale="92500" lnSpcReduction="10000"/>
          </a:bodyPr>
          <a:lstStyle/>
          <a:p>
            <a:r>
              <a:rPr lang="en-GB" sz="1600" dirty="0" smtClean="0"/>
              <a:t>The </a:t>
            </a:r>
            <a:r>
              <a:rPr lang="en-GB" sz="1600" b="1" dirty="0" smtClean="0"/>
              <a:t>New</a:t>
            </a:r>
            <a:r>
              <a:rPr lang="en-GB" sz="1600" dirty="0" smtClean="0"/>
              <a:t>, </a:t>
            </a:r>
            <a:r>
              <a:rPr lang="en-GB" sz="1600" b="1" dirty="0" smtClean="0"/>
              <a:t>Delete</a:t>
            </a:r>
            <a:r>
              <a:rPr lang="en-GB" sz="1600" dirty="0" smtClean="0"/>
              <a:t>, </a:t>
            </a:r>
            <a:r>
              <a:rPr lang="en-GB" sz="1600" b="1" dirty="0" smtClean="0"/>
              <a:t>Rename</a:t>
            </a:r>
            <a:r>
              <a:rPr lang="en-GB" sz="1600" dirty="0" smtClean="0"/>
              <a:t> and </a:t>
            </a:r>
            <a:r>
              <a:rPr lang="en-GB" sz="1600" b="1" dirty="0" smtClean="0"/>
              <a:t>Colour </a:t>
            </a:r>
            <a:r>
              <a:rPr lang="en-GB" sz="1600" dirty="0" smtClean="0"/>
              <a:t>tools are covered on slide </a:t>
            </a:r>
            <a:r>
              <a:rPr lang="en-GB" sz="1600" b="1" i="1" dirty="0" smtClean="0">
                <a:hlinkClick r:id="rId3" action="ppaction://hlinksldjump"/>
              </a:rPr>
              <a:t>3</a:t>
            </a:r>
            <a:r>
              <a:rPr lang="en-GB" sz="1600" i="1" dirty="0" smtClean="0"/>
              <a:t>. </a:t>
            </a:r>
            <a:r>
              <a:rPr lang="en-GB" sz="1600" dirty="0" smtClean="0"/>
              <a:t>The </a:t>
            </a:r>
            <a:r>
              <a:rPr lang="en-GB" sz="1600" b="1" dirty="0" smtClean="0"/>
              <a:t>Properties</a:t>
            </a:r>
            <a:r>
              <a:rPr lang="en-GB" sz="1600" dirty="0" smtClean="0"/>
              <a:t> button displays the properties list should you have closed it earlier.   </a:t>
            </a:r>
            <a:r>
              <a:rPr lang="en-GB" sz="1600" b="1" dirty="0" smtClean="0"/>
              <a:t>Events</a:t>
            </a:r>
            <a:r>
              <a:rPr lang="en-GB" sz="1600" dirty="0" smtClean="0"/>
              <a:t> is covered on slide </a:t>
            </a:r>
            <a:r>
              <a:rPr lang="en-GB" sz="1600" b="1" i="1" dirty="0" smtClean="0">
                <a:hlinkClick r:id="rId4" action="ppaction://hlinksldjump"/>
              </a:rPr>
              <a:t>12</a:t>
            </a:r>
            <a:r>
              <a:rPr lang="en-GB" sz="1600" i="1" dirty="0" smtClean="0"/>
              <a:t>.</a:t>
            </a:r>
            <a:endParaRPr lang="en-GB" sz="1600" dirty="0" smtClean="0"/>
          </a:p>
          <a:p>
            <a:r>
              <a:rPr lang="en-GB" sz="1600" b="1" dirty="0" smtClean="0"/>
              <a:t>Variables</a:t>
            </a:r>
            <a:r>
              <a:rPr lang="en-GB" sz="1600" dirty="0" smtClean="0"/>
              <a:t>, </a:t>
            </a:r>
            <a:r>
              <a:rPr lang="en-GB" sz="1600" b="1" dirty="0" smtClean="0"/>
              <a:t>Macros</a:t>
            </a:r>
            <a:r>
              <a:rPr lang="en-GB" sz="1600" dirty="0" smtClean="0"/>
              <a:t> and </a:t>
            </a:r>
            <a:r>
              <a:rPr lang="en-GB" sz="1600" b="1" dirty="0" smtClean="0"/>
              <a:t>Scripts</a:t>
            </a:r>
            <a:r>
              <a:rPr lang="en-GB" sz="1600" dirty="0" smtClean="0"/>
              <a:t> are not covered because, to be honest, I have no idea what they are.  </a:t>
            </a:r>
          </a:p>
          <a:p>
            <a:endParaRPr lang="en-GB" sz="1600" dirty="0" smtClean="0"/>
          </a:p>
          <a:p>
            <a:endParaRPr lang="en-GB" sz="1600" dirty="0"/>
          </a:p>
        </p:txBody>
      </p:sp>
      <p:pic>
        <p:nvPicPr>
          <p:cNvPr id="1028" name="Picture 4"/>
          <p:cNvPicPr>
            <a:picLocks noChangeAspect="1" noChangeArrowheads="1"/>
          </p:cNvPicPr>
          <p:nvPr/>
        </p:nvPicPr>
        <p:blipFill>
          <a:blip r:embed="rId5" cstate="print"/>
          <a:srcRect r="14063" b="81250"/>
          <a:stretch>
            <a:fillRect/>
          </a:stretch>
        </p:blipFill>
        <p:spPr bwMode="auto">
          <a:xfrm>
            <a:off x="0" y="3303600"/>
            <a:ext cx="6820000" cy="1116000"/>
          </a:xfrm>
          <a:prstGeom prst="rect">
            <a:avLst/>
          </a:prstGeom>
          <a:noFill/>
          <a:ln w="9525">
            <a:noFill/>
            <a:miter lim="800000"/>
            <a:headEnd/>
            <a:tailEnd/>
          </a:ln>
          <a:effectLst/>
        </p:spPr>
      </p:pic>
      <p:sp>
        <p:nvSpPr>
          <p:cNvPr id="7" name="TextBox 6"/>
          <p:cNvSpPr txBox="1"/>
          <p:nvPr/>
        </p:nvSpPr>
        <p:spPr>
          <a:xfrm>
            <a:off x="0" y="4495800"/>
            <a:ext cx="9144000" cy="2362200"/>
          </a:xfrm>
          <a:prstGeom prst="rect">
            <a:avLst/>
          </a:prstGeom>
          <a:noFill/>
        </p:spPr>
        <p:txBody>
          <a:bodyPr wrap="square" rtlCol="0">
            <a:normAutofit/>
          </a:bodyPr>
          <a:lstStyle/>
          <a:p>
            <a:r>
              <a:rPr lang="en-GB" sz="1600" b="1" dirty="0" smtClean="0"/>
              <a:t>Run Document</a:t>
            </a:r>
            <a:r>
              <a:rPr lang="en-GB" sz="1600" dirty="0" smtClean="0"/>
              <a:t> runs the entire document as if it were being run over the web, </a:t>
            </a:r>
            <a:r>
              <a:rPr lang="en-GB" sz="1600" b="1" dirty="0" smtClean="0"/>
              <a:t>Run Page</a:t>
            </a:r>
            <a:r>
              <a:rPr lang="en-GB" sz="1600" dirty="0" smtClean="0"/>
              <a:t> does the same but only from the page you are currently viewing.  </a:t>
            </a:r>
            <a:r>
              <a:rPr lang="en-GB" sz="1600" b="1" dirty="0" smtClean="0"/>
              <a:t>Preview Page</a:t>
            </a:r>
            <a:r>
              <a:rPr lang="en-GB" sz="1600" dirty="0" smtClean="0"/>
              <a:t>, </a:t>
            </a:r>
            <a:r>
              <a:rPr lang="en-GB" sz="1600" u="sng" dirty="0" smtClean="0"/>
              <a:t>as far as I can tell</a:t>
            </a:r>
            <a:r>
              <a:rPr lang="en-GB" sz="1600" dirty="0" smtClean="0"/>
              <a:t>, does the same as </a:t>
            </a:r>
            <a:r>
              <a:rPr lang="en-GB" sz="1600" b="1" dirty="0" smtClean="0"/>
              <a:t>Run Page</a:t>
            </a:r>
            <a:r>
              <a:rPr lang="en-GB" sz="1600" dirty="0" smtClean="0"/>
              <a:t>.</a:t>
            </a:r>
          </a:p>
          <a:p>
            <a:r>
              <a:rPr lang="en-GB" sz="1600" b="1" dirty="0" smtClean="0"/>
              <a:t>Check Document</a:t>
            </a:r>
            <a:r>
              <a:rPr lang="en-GB" sz="1600" dirty="0" smtClean="0"/>
              <a:t> checks the entire document for errors, while </a:t>
            </a:r>
            <a:r>
              <a:rPr lang="en-GB" sz="1600" b="1" dirty="0" smtClean="0"/>
              <a:t>Check Page</a:t>
            </a:r>
            <a:r>
              <a:rPr lang="en-GB" sz="1600" dirty="0" smtClean="0"/>
              <a:t> only checks the page you are currently viewing.</a:t>
            </a:r>
          </a:p>
          <a:p>
            <a:r>
              <a:rPr lang="en-GB" sz="1600" b="1" dirty="0" smtClean="0"/>
              <a:t>Spellcheck Document</a:t>
            </a:r>
            <a:r>
              <a:rPr lang="en-GB" sz="1600" dirty="0" smtClean="0"/>
              <a:t> and </a:t>
            </a:r>
            <a:r>
              <a:rPr lang="en-GB" sz="1600" b="1" dirty="0" smtClean="0"/>
              <a:t>Spellcheck page</a:t>
            </a:r>
            <a:r>
              <a:rPr lang="en-GB" sz="1600" dirty="0" smtClean="0"/>
              <a:t> check the document or page (respectively) for any spelling errors.  </a:t>
            </a:r>
            <a:r>
              <a:rPr lang="en-GB" sz="1600" b="1" dirty="0" smtClean="0"/>
              <a:t>Spelling Options</a:t>
            </a:r>
            <a:r>
              <a:rPr lang="en-GB" sz="1600" dirty="0" smtClean="0"/>
              <a:t> allows you to change the search fields of the spell check, and change what language dictionary it uses.</a:t>
            </a:r>
          </a:p>
          <a:p>
            <a:r>
              <a:rPr lang="en-GB" sz="1600" b="1" dirty="0" smtClean="0"/>
              <a:t>Search Manager</a:t>
            </a:r>
            <a:r>
              <a:rPr lang="en-GB" sz="1600" dirty="0" smtClean="0"/>
              <a:t> lists all the words and numbers in your document, and tells you how many times they occur on specific pages, and which pages they occur on.</a:t>
            </a:r>
            <a:endParaRPr lang="en-GB" sz="1600" b="1" dirty="0" smtClean="0"/>
          </a:p>
          <a:p>
            <a:endParaRPr lang="en-GB" sz="1600" dirty="0" smtClean="0"/>
          </a:p>
          <a:p>
            <a:endParaRPr lang="en-GB" sz="1600" dirty="0"/>
          </a:p>
        </p:txBody>
      </p:sp>
      <p:sp>
        <p:nvSpPr>
          <p:cNvPr id="8" name="Action Button: Home 7">
            <a:hlinkClick r:id="" action="ppaction://hlinkshowjump?jump=firstslide" highlightClick="1"/>
          </p:cNvPr>
          <p:cNvSpPr/>
          <p:nvPr/>
        </p:nvSpPr>
        <p:spPr>
          <a:xfrm>
            <a:off x="76200" y="228600"/>
            <a:ext cx="609600" cy="533400"/>
          </a:xfrm>
          <a:prstGeom prst="actionButtonHo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419600" cy="923330"/>
          </a:xfrm>
          <a:prstGeom prst="rect">
            <a:avLst/>
          </a:prstGeom>
          <a:noFill/>
        </p:spPr>
        <p:txBody>
          <a:bodyPr wrap="square" lIns="91440" tIns="45720" rIns="91440" bIns="45720">
            <a:spAutoFit/>
          </a:bodyPr>
          <a:lstStyle/>
          <a:p>
            <a:pPr algn="ctr"/>
            <a:r>
              <a:rPr lang="en-US" sz="5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Toolbars V</a:t>
            </a:r>
            <a:endParaRPr lang="en-US"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1026" name="Picture 2"/>
          <p:cNvPicPr>
            <a:picLocks noChangeAspect="1" noChangeArrowheads="1"/>
          </p:cNvPicPr>
          <p:nvPr/>
        </p:nvPicPr>
        <p:blipFill>
          <a:blip r:embed="rId2" cstate="print"/>
          <a:srcRect r="15625" b="81250"/>
          <a:stretch>
            <a:fillRect/>
          </a:stretch>
        </p:blipFill>
        <p:spPr bwMode="auto">
          <a:xfrm>
            <a:off x="0" y="990600"/>
            <a:ext cx="6696000" cy="1116000"/>
          </a:xfrm>
          <a:prstGeom prst="rect">
            <a:avLst/>
          </a:prstGeom>
          <a:noFill/>
          <a:ln w="9525">
            <a:noFill/>
            <a:miter lim="800000"/>
            <a:headEnd/>
            <a:tailEnd/>
          </a:ln>
        </p:spPr>
      </p:pic>
      <p:sp>
        <p:nvSpPr>
          <p:cNvPr id="5" name="TextBox 4"/>
          <p:cNvSpPr txBox="1"/>
          <p:nvPr/>
        </p:nvSpPr>
        <p:spPr>
          <a:xfrm>
            <a:off x="0" y="2133600"/>
            <a:ext cx="6934200" cy="4724400"/>
          </a:xfrm>
          <a:prstGeom prst="rect">
            <a:avLst/>
          </a:prstGeom>
          <a:noFill/>
        </p:spPr>
        <p:txBody>
          <a:bodyPr wrap="square" rtlCol="0">
            <a:normAutofit/>
          </a:bodyPr>
          <a:lstStyle/>
          <a:p>
            <a:r>
              <a:rPr lang="en-GB" sz="1600" dirty="0" smtClean="0"/>
              <a:t>The first five buttons on the toolbar are simply show/hide buttons, they let you choose which toolbars you can and cannot see, the default is </a:t>
            </a:r>
            <a:r>
              <a:rPr lang="en-GB" sz="1600" b="1" dirty="0" smtClean="0"/>
              <a:t>Page list</a:t>
            </a:r>
            <a:r>
              <a:rPr lang="en-GB" sz="1600" dirty="0" smtClean="0"/>
              <a:t>, </a:t>
            </a:r>
            <a:r>
              <a:rPr lang="en-GB" sz="1600" b="1" dirty="0" smtClean="0"/>
              <a:t>Object List</a:t>
            </a:r>
            <a:r>
              <a:rPr lang="en-GB" sz="1600" dirty="0" smtClean="0"/>
              <a:t> and </a:t>
            </a:r>
            <a:r>
              <a:rPr lang="en-GB" sz="1600" b="1" dirty="0" smtClean="0"/>
              <a:t>properties </a:t>
            </a:r>
            <a:r>
              <a:rPr lang="en-GB" sz="1600" dirty="0" smtClean="0"/>
              <a:t>all selected.  </a:t>
            </a:r>
            <a:r>
              <a:rPr lang="en-GB" sz="1600" b="1" dirty="0" smtClean="0"/>
              <a:t>Multimedia Catalogue</a:t>
            </a:r>
            <a:r>
              <a:rPr lang="en-GB" sz="1600" dirty="0" smtClean="0"/>
              <a:t> shows you a list of all the animations, video's, music or anything else of that genre in your document.  </a:t>
            </a:r>
            <a:r>
              <a:rPr lang="en-GB" sz="1600" b="1" dirty="0" smtClean="0"/>
              <a:t>Multi-User Status</a:t>
            </a:r>
          </a:p>
          <a:p>
            <a:r>
              <a:rPr lang="en-GB" sz="1600" dirty="0" smtClean="0"/>
              <a:t>The </a:t>
            </a:r>
            <a:r>
              <a:rPr lang="en-GB" sz="1600" b="1" dirty="0" smtClean="0"/>
              <a:t>INTERATIVITY </a:t>
            </a:r>
            <a:r>
              <a:rPr lang="en-GB" sz="1600" dirty="0" smtClean="0"/>
              <a:t>section is covered in a separate slide, see the </a:t>
            </a:r>
            <a:r>
              <a:rPr lang="en-GB" sz="1600" b="1" dirty="0" smtClean="0">
                <a:hlinkClick r:id="rId3" action="ppaction://hlinksldjump"/>
              </a:rPr>
              <a:t>contents</a:t>
            </a:r>
            <a:r>
              <a:rPr lang="en-GB" sz="1600" dirty="0" smtClean="0"/>
              <a:t> for more details.  </a:t>
            </a:r>
            <a:r>
              <a:rPr lang="en-GB" sz="1600" b="1" dirty="0" smtClean="0"/>
              <a:t>Grid </a:t>
            </a:r>
            <a:r>
              <a:rPr lang="en-GB" sz="1600" dirty="0" smtClean="0"/>
              <a:t>lets you see a grid to place your objects, it doesn’t appear as a grid, but as dots where the grid lines would intersect.  You can specify the </a:t>
            </a:r>
          </a:p>
          <a:p>
            <a:r>
              <a:rPr lang="en-GB" sz="1600" dirty="0" smtClean="0"/>
              <a:t>spacing of the grid lines, along the X and Y axis,</a:t>
            </a:r>
          </a:p>
          <a:p>
            <a:r>
              <a:rPr lang="en-GB" sz="1600" dirty="0" smtClean="0"/>
              <a:t>and you can set ‘snap to grid’ to perfectly align all your objects.  This only </a:t>
            </a:r>
          </a:p>
          <a:p>
            <a:r>
              <a:rPr lang="en-GB" sz="1600" dirty="0" smtClean="0"/>
              <a:t>allows the edge of your object to be on a grid line, or half the with/height of</a:t>
            </a:r>
          </a:p>
          <a:p>
            <a:r>
              <a:rPr lang="en-GB" sz="1600" dirty="0" smtClean="0"/>
              <a:t>a grid square away.  </a:t>
            </a:r>
            <a:r>
              <a:rPr lang="en-GB" sz="1600" b="1" dirty="0" smtClean="0"/>
              <a:t>Guides</a:t>
            </a:r>
            <a:r>
              <a:rPr lang="en-GB" sz="1600" dirty="0" smtClean="0"/>
              <a:t> is quite a complex one, it allows you to make </a:t>
            </a:r>
          </a:p>
          <a:p>
            <a:r>
              <a:rPr lang="en-GB" sz="1600" dirty="0" smtClean="0"/>
              <a:t>them visible, but to place one you 1) right click where you want the guide</a:t>
            </a:r>
          </a:p>
          <a:p>
            <a:r>
              <a:rPr lang="en-GB" sz="1600" dirty="0" smtClean="0"/>
              <a:t>			  2) select ‘guides’ at the bottom of the list</a:t>
            </a:r>
          </a:p>
          <a:p>
            <a:r>
              <a:rPr lang="en-GB" sz="1600" dirty="0" smtClean="0"/>
              <a:t>			  3) click on ‘add vertical’ or ‘add horizontal’</a:t>
            </a:r>
          </a:p>
          <a:p>
            <a:r>
              <a:rPr lang="en-GB" sz="1600" dirty="0" smtClean="0"/>
              <a:t>			       according to what you want.</a:t>
            </a:r>
          </a:p>
          <a:p>
            <a:endParaRPr lang="en-GB" sz="1600" dirty="0" smtClean="0"/>
          </a:p>
          <a:p>
            <a:endParaRPr lang="en-GB" sz="1600" dirty="0" smtClean="0"/>
          </a:p>
          <a:p>
            <a:endParaRPr lang="en-GB" sz="1600" dirty="0"/>
          </a:p>
        </p:txBody>
      </p:sp>
      <p:pic>
        <p:nvPicPr>
          <p:cNvPr id="1027" name="Picture 3"/>
          <p:cNvPicPr>
            <a:picLocks noChangeAspect="1" noChangeArrowheads="1"/>
          </p:cNvPicPr>
          <p:nvPr/>
        </p:nvPicPr>
        <p:blipFill>
          <a:blip r:embed="rId4" cstate="print"/>
          <a:srcRect l="29688" t="30208" r="41406" b="43750"/>
          <a:stretch>
            <a:fillRect/>
          </a:stretch>
        </p:blipFill>
        <p:spPr bwMode="auto">
          <a:xfrm>
            <a:off x="6412992" y="3717324"/>
            <a:ext cx="2731008" cy="1845276"/>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l="49219" t="31250" r="9375" b="35417"/>
          <a:stretch>
            <a:fillRect/>
          </a:stretch>
        </p:blipFill>
        <p:spPr bwMode="auto">
          <a:xfrm>
            <a:off x="0" y="5339751"/>
            <a:ext cx="2514600" cy="1518249"/>
          </a:xfrm>
          <a:prstGeom prst="rect">
            <a:avLst/>
          </a:prstGeom>
          <a:noFill/>
          <a:ln w="9525">
            <a:noFill/>
            <a:miter lim="800000"/>
            <a:headEnd/>
            <a:tailEnd/>
          </a:ln>
        </p:spPr>
      </p:pic>
      <p:sp>
        <p:nvSpPr>
          <p:cNvPr id="7" name="Action Button: Home 6">
            <a:hlinkClick r:id="" action="ppaction://hlinkshowjump?jump=firstslide" highlightClick="1"/>
          </p:cNvPr>
          <p:cNvSpPr/>
          <p:nvPr/>
        </p:nvSpPr>
        <p:spPr>
          <a:xfrm>
            <a:off x="76200" y="228600"/>
            <a:ext cx="609600" cy="533400"/>
          </a:xfrm>
          <a:prstGeom prst="actionButtonHo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419600" cy="923330"/>
          </a:xfrm>
          <a:prstGeom prst="rect">
            <a:avLst/>
          </a:prstGeom>
          <a:noFill/>
        </p:spPr>
        <p:txBody>
          <a:bodyPr wrap="square" lIns="91440" tIns="45720" rIns="91440" bIns="45720">
            <a:spAutoFit/>
          </a:bodyPr>
          <a:lstStyle/>
          <a:p>
            <a:pPr algn="ctr"/>
            <a:r>
              <a:rPr lang="en-US" sz="5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Toolbars VI</a:t>
            </a:r>
            <a:endParaRPr lang="en-US"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2050" name="Picture 2"/>
          <p:cNvPicPr>
            <a:picLocks noChangeAspect="1" noChangeArrowheads="1"/>
          </p:cNvPicPr>
          <p:nvPr/>
        </p:nvPicPr>
        <p:blipFill>
          <a:blip r:embed="rId2" cstate="print"/>
          <a:srcRect r="15625" b="81250"/>
          <a:stretch>
            <a:fillRect/>
          </a:stretch>
        </p:blipFill>
        <p:spPr bwMode="auto">
          <a:xfrm>
            <a:off x="0" y="990600"/>
            <a:ext cx="6696000" cy="1116000"/>
          </a:xfrm>
          <a:prstGeom prst="rect">
            <a:avLst/>
          </a:prstGeom>
          <a:noFill/>
          <a:ln w="9525">
            <a:noFill/>
            <a:miter lim="800000"/>
            <a:headEnd/>
            <a:tailEnd/>
          </a:ln>
        </p:spPr>
      </p:pic>
      <p:sp>
        <p:nvSpPr>
          <p:cNvPr id="6" name="TextBox 5"/>
          <p:cNvSpPr txBox="1"/>
          <p:nvPr/>
        </p:nvSpPr>
        <p:spPr>
          <a:xfrm>
            <a:off x="0" y="2133600"/>
            <a:ext cx="6934200" cy="3124200"/>
          </a:xfrm>
          <a:prstGeom prst="rect">
            <a:avLst/>
          </a:prstGeom>
          <a:noFill/>
        </p:spPr>
        <p:txBody>
          <a:bodyPr wrap="square" rtlCol="0">
            <a:normAutofit/>
          </a:bodyPr>
          <a:lstStyle/>
          <a:p>
            <a:r>
              <a:rPr lang="en-GB" sz="1700" b="1" dirty="0" smtClean="0"/>
              <a:t>Cascade</a:t>
            </a:r>
            <a:r>
              <a:rPr lang="en-GB" sz="1700" dirty="0" smtClean="0"/>
              <a:t> allows you to see the canvas in a separate window, so you can view more than one page at once.</a:t>
            </a:r>
          </a:p>
          <a:p>
            <a:r>
              <a:rPr lang="en-GB" sz="1700" b="1" dirty="0" smtClean="0"/>
              <a:t>Adjust Window</a:t>
            </a:r>
            <a:r>
              <a:rPr lang="en-GB" sz="1700" dirty="0" smtClean="0"/>
              <a:t> allows you to change the size of the window between two sizes, for example you could have it almost minimised so that you can see more than one at once, going to full screen for the fine details.</a:t>
            </a:r>
          </a:p>
          <a:p>
            <a:r>
              <a:rPr lang="en-GB" sz="1700" b="1" dirty="0" smtClean="0"/>
              <a:t>Switch Windows</a:t>
            </a:r>
            <a:r>
              <a:rPr lang="en-GB" sz="1700" dirty="0" smtClean="0"/>
              <a:t> allows you to quickly switch between pages that you have open simultaneously, it simply lists them, and highlights the one you are viewing – if you were editing two different documents, you could easily switch between them.</a:t>
            </a:r>
          </a:p>
        </p:txBody>
      </p:sp>
      <p:sp>
        <p:nvSpPr>
          <p:cNvPr id="5" name="Action Button: Home 4">
            <a:hlinkClick r:id="" action="ppaction://hlinkshowjump?jump=firstslide" highlightClick="1"/>
          </p:cNvPr>
          <p:cNvSpPr/>
          <p:nvPr/>
        </p:nvSpPr>
        <p:spPr>
          <a:xfrm>
            <a:off x="76200" y="228600"/>
            <a:ext cx="609600" cy="533400"/>
          </a:xfrm>
          <a:prstGeom prst="actionButtonHo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419600" cy="923330"/>
          </a:xfrm>
          <a:prstGeom prst="rect">
            <a:avLst/>
          </a:prstGeom>
          <a:noFill/>
        </p:spPr>
        <p:txBody>
          <a:bodyPr wrap="square" lIns="91440" tIns="45720" rIns="91440" bIns="45720">
            <a:spAutoFit/>
          </a:bodyPr>
          <a:lstStyle/>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Controls I</a:t>
            </a:r>
            <a:endPar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5" name="TextBox 4"/>
          <p:cNvSpPr txBox="1"/>
          <p:nvPr/>
        </p:nvSpPr>
        <p:spPr>
          <a:xfrm>
            <a:off x="0" y="1143000"/>
            <a:ext cx="5181600" cy="5715000"/>
          </a:xfrm>
          <a:prstGeom prst="rect">
            <a:avLst/>
          </a:prstGeom>
          <a:noFill/>
        </p:spPr>
        <p:txBody>
          <a:bodyPr wrap="square" rtlCol="0">
            <a:normAutofit/>
          </a:bodyPr>
          <a:lstStyle/>
          <a:p>
            <a:r>
              <a:rPr lang="en-GB" sz="1700" dirty="0" smtClean="0"/>
              <a:t>Now – the </a:t>
            </a:r>
            <a:r>
              <a:rPr lang="en-GB" sz="1700" b="1" dirty="0" smtClean="0"/>
              <a:t>CONTROL</a:t>
            </a:r>
            <a:r>
              <a:rPr lang="en-GB" sz="1700" dirty="0" smtClean="0"/>
              <a:t> toolbar only has six buttons, so this wont take long.  </a:t>
            </a:r>
            <a:r>
              <a:rPr lang="en-GB" sz="1700" b="1" dirty="0" smtClean="0"/>
              <a:t>Button</a:t>
            </a:r>
            <a:r>
              <a:rPr lang="en-GB" sz="1700" dirty="0" smtClean="0"/>
              <a:t> has two different options.  If you click on the picture it puts this type (below) in – you have to option of changing the text if you so wish.  If you click the downwards arrow a drop down menu appears, and gives you a large selection of designs, which offer you more customisation options for your document.  </a:t>
            </a:r>
            <a:r>
              <a:rPr lang="en-GB" sz="1700" b="1" dirty="0" smtClean="0"/>
              <a:t>Animation Path</a:t>
            </a:r>
            <a:r>
              <a:rPr lang="en-GB" sz="1700" dirty="0" smtClean="0"/>
              <a:t> allows you to insert a route for an object to take – you have options at the top of the screen to make curved paths or routes.</a:t>
            </a:r>
            <a:endParaRPr lang="en-GB" sz="1700" dirty="0"/>
          </a:p>
        </p:txBody>
      </p:sp>
      <p:pic>
        <p:nvPicPr>
          <p:cNvPr id="1027" name="Picture 3"/>
          <p:cNvPicPr>
            <a:picLocks noChangeAspect="1" noChangeArrowheads="1"/>
          </p:cNvPicPr>
          <p:nvPr/>
        </p:nvPicPr>
        <p:blipFill>
          <a:blip r:embed="rId2" cstate="print"/>
          <a:srcRect l="55469" t="6250" r="10937" b="81250"/>
          <a:stretch>
            <a:fillRect/>
          </a:stretch>
        </p:blipFill>
        <p:spPr bwMode="auto">
          <a:xfrm>
            <a:off x="4775200" y="0"/>
            <a:ext cx="4368800" cy="12192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l="46093" t="27084" r="42188" b="66666"/>
          <a:stretch>
            <a:fillRect/>
          </a:stretch>
        </p:blipFill>
        <p:spPr bwMode="auto">
          <a:xfrm>
            <a:off x="5105400" y="1219200"/>
            <a:ext cx="1143000" cy="45720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l="56250" t="15625" r="30469" b="66667"/>
          <a:stretch>
            <a:fillRect/>
          </a:stretch>
        </p:blipFill>
        <p:spPr bwMode="auto">
          <a:xfrm>
            <a:off x="6019800" y="3733800"/>
            <a:ext cx="3124200" cy="3124200"/>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l="39063" t="26042" r="19531" b="30208"/>
          <a:stretch>
            <a:fillRect/>
          </a:stretch>
        </p:blipFill>
        <p:spPr bwMode="auto">
          <a:xfrm>
            <a:off x="0" y="3886199"/>
            <a:ext cx="3733800" cy="2958861"/>
          </a:xfrm>
          <a:prstGeom prst="rect">
            <a:avLst/>
          </a:prstGeom>
          <a:noFill/>
          <a:ln w="9525">
            <a:noFill/>
            <a:miter lim="800000"/>
            <a:headEnd/>
            <a:tailEnd/>
          </a:ln>
        </p:spPr>
      </p:pic>
      <p:sp>
        <p:nvSpPr>
          <p:cNvPr id="8" name="Action Button: Home 7">
            <a:hlinkClick r:id="" action="ppaction://hlinkshowjump?jump=firstslide" highlightClick="1"/>
          </p:cNvPr>
          <p:cNvSpPr/>
          <p:nvPr/>
        </p:nvSpPr>
        <p:spPr>
          <a:xfrm>
            <a:off x="76200" y="228600"/>
            <a:ext cx="609600" cy="533400"/>
          </a:xfrm>
          <a:prstGeom prst="actionButtonHom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TotalTime>
  <Words>2186</Words>
  <Application>Microsoft Office PowerPoint</Application>
  <PresentationFormat>On-screen Show (4:3)</PresentationFormat>
  <Paragraphs>206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Debs</dc:creator>
  <cp:lastModifiedBy>Teach-ICT.com</cp:lastModifiedBy>
  <cp:revision>53</cp:revision>
  <dcterms:created xsi:type="dcterms:W3CDTF">2012-10-15T16:50:16Z</dcterms:created>
  <dcterms:modified xsi:type="dcterms:W3CDTF">2012-10-18T16:54:50Z</dcterms:modified>
</cp:coreProperties>
</file>